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312" r:id="rId4"/>
    <p:sldId id="281" r:id="rId5"/>
    <p:sldId id="282" r:id="rId6"/>
    <p:sldId id="328" r:id="rId7"/>
    <p:sldId id="329" r:id="rId8"/>
    <p:sldId id="313" r:id="rId9"/>
    <p:sldId id="314" r:id="rId10"/>
    <p:sldId id="315" r:id="rId11"/>
    <p:sldId id="283" r:id="rId12"/>
    <p:sldId id="316" r:id="rId13"/>
    <p:sldId id="285" r:id="rId14"/>
    <p:sldId id="318" r:id="rId15"/>
    <p:sldId id="304" r:id="rId16"/>
    <p:sldId id="305" r:id="rId17"/>
    <p:sldId id="303" r:id="rId18"/>
    <p:sldId id="306" r:id="rId19"/>
    <p:sldId id="307" r:id="rId20"/>
    <p:sldId id="301" r:id="rId21"/>
    <p:sldId id="319" r:id="rId22"/>
    <p:sldId id="322" r:id="rId23"/>
    <p:sldId id="336" r:id="rId24"/>
    <p:sldId id="317" r:id="rId25"/>
    <p:sldId id="286" r:id="rId26"/>
    <p:sldId id="273" r:id="rId27"/>
    <p:sldId id="331" r:id="rId28"/>
    <p:sldId id="332" r:id="rId29"/>
    <p:sldId id="333" r:id="rId30"/>
    <p:sldId id="334" r:id="rId31"/>
    <p:sldId id="271" r:id="rId32"/>
    <p:sldId id="274" r:id="rId33"/>
    <p:sldId id="275" r:id="rId34"/>
    <p:sldId id="292" r:id="rId35"/>
    <p:sldId id="272" r:id="rId36"/>
    <p:sldId id="321" r:id="rId37"/>
    <p:sldId id="277" r:id="rId38"/>
    <p:sldId id="278" r:id="rId39"/>
    <p:sldId id="335" r:id="rId40"/>
    <p:sldId id="287" r:id="rId41"/>
    <p:sldId id="320" r:id="rId42"/>
    <p:sldId id="337" r:id="rId43"/>
    <p:sldId id="279" r:id="rId44"/>
    <p:sldId id="325" r:id="rId45"/>
    <p:sldId id="327" r:id="rId46"/>
    <p:sldId id="310" r:id="rId47"/>
    <p:sldId id="326" r:id="rId48"/>
    <p:sldId id="311" r:id="rId49"/>
    <p:sldId id="284" r:id="rId50"/>
    <p:sldId id="308" r:id="rId51"/>
    <p:sldId id="309" r:id="rId52"/>
    <p:sldId id="288" r:id="rId53"/>
    <p:sldId id="289" r:id="rId54"/>
    <p:sldId id="276" r:id="rId55"/>
    <p:sldId id="295" r:id="rId56"/>
    <p:sldId id="294" r:id="rId57"/>
    <p:sldId id="296" r:id="rId58"/>
    <p:sldId id="297" r:id="rId59"/>
    <p:sldId id="290" r:id="rId60"/>
    <p:sldId id="280" r:id="rId61"/>
    <p:sldId id="323" r:id="rId62"/>
    <p:sldId id="330" r:id="rId63"/>
    <p:sldId id="300" r:id="rId64"/>
    <p:sldId id="302" r:id="rId65"/>
    <p:sldId id="291" r:id="rId66"/>
    <p:sldId id="259" r:id="rId67"/>
    <p:sldId id="261" r:id="rId68"/>
    <p:sldId id="262" r:id="rId69"/>
    <p:sldId id="264" r:id="rId70"/>
    <p:sldId id="268" r:id="rId71"/>
    <p:sldId id="269" r:id="rId7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936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Forst%20und%20Holz%20in%20Wirtschaft%20WK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Statistiken%20Braunschweig%201896%20-%2019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xel\Desktop\Wald%20und%20Krieg\Wirtschaftsergebnisse%20der%20Staatsforsten%20Anhalts%20neu%20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Forst%20und%20Holz%20in%20Wirtschaft%20WK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Statistiken%20Braunschweig%201896%20-%2019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Exeltabellen%20f&#252;r%20Axel\Dr.%20Rubner,%20Konra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Statistiken%20Braunschweig%201896%20-%2019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Statistiken%20Braunschweig%201896%20-%2019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Axel\Desktop\Wald%20und%20Krieg\Wirtschaftsergebnisse%20der%20Staatsforsten%20Anhalts%20neu%20I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Brennholzpreis%201914%20-%2019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xel\Documents\Eigene%20Dateien\Studium\studium%20axel\ph.D.%20Gesundheitspolitik\Wald%20und%20Krieg\Statistiken%20Braunschweig%201896%20-%2019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Anteil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Reineinnahmen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den </a:t>
            </a:r>
            <a:r>
              <a:rPr lang="en-US" dirty="0" err="1"/>
              <a:t>Staatsforsten</a:t>
            </a:r>
            <a:r>
              <a:rPr lang="en-US" dirty="0"/>
              <a:t> an den </a:t>
            </a:r>
            <a:r>
              <a:rPr lang="en-US" dirty="0" err="1" smtClean="0"/>
              <a:t>Gesamtstaatseinnahmen</a:t>
            </a:r>
            <a:r>
              <a:rPr lang="en-US" dirty="0" smtClean="0"/>
              <a:t> in </a:t>
            </a:r>
            <a:r>
              <a:rPr lang="en-US" dirty="0" err="1" smtClean="0"/>
              <a:t>Preußen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spPr>
            <a:ln w="57150">
              <a:solidFill>
                <a:srgbClr val="003C68"/>
              </a:solidFill>
            </a:ln>
          </c:spPr>
          <c:marker>
            <c:symbol val="none"/>
          </c:marker>
          <c:cat>
            <c:numRef>
              <c:f>Tabelle1!$V$3:$V$19</c:f>
              <c:numCache>
                <c:formatCode>General</c:formatCode>
                <c:ptCount val="17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</c:numCache>
            </c:numRef>
          </c:cat>
          <c:val>
            <c:numRef>
              <c:f>Tabelle1!$AA$3:$AA$19</c:f>
              <c:numCache>
                <c:formatCode>General</c:formatCode>
                <c:ptCount val="17"/>
                <c:pt idx="0">
                  <c:v>1.3</c:v>
                </c:pt>
                <c:pt idx="1">
                  <c:v>1.4</c:v>
                </c:pt>
                <c:pt idx="2">
                  <c:v>1.6</c:v>
                </c:pt>
                <c:pt idx="3">
                  <c:v>1.8</c:v>
                </c:pt>
                <c:pt idx="4">
                  <c:v>1.9000000000000001</c:v>
                </c:pt>
                <c:pt idx="5">
                  <c:v>1.9000000000000001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1.9000000000000001</c:v>
                </c:pt>
                <c:pt idx="10">
                  <c:v>2</c:v>
                </c:pt>
                <c:pt idx="11">
                  <c:v>1.8</c:v>
                </c:pt>
                <c:pt idx="12">
                  <c:v>1.9000000000000001</c:v>
                </c:pt>
                <c:pt idx="13">
                  <c:v>1.3</c:v>
                </c:pt>
                <c:pt idx="14">
                  <c:v>2</c:v>
                </c:pt>
                <c:pt idx="15">
                  <c:v>2</c:v>
                </c:pt>
                <c:pt idx="16">
                  <c:v>1.9000000000000001</c:v>
                </c:pt>
              </c:numCache>
            </c:numRef>
          </c:val>
        </c:ser>
        <c:dropLines/>
        <c:marker val="1"/>
        <c:axId val="105368960"/>
        <c:axId val="104563840"/>
      </c:lineChart>
      <c:catAx>
        <c:axId val="105368960"/>
        <c:scaling>
          <c:orientation val="minMax"/>
        </c:scaling>
        <c:axPos val="b"/>
        <c:numFmt formatCode="General" sourceLinked="1"/>
        <c:majorTickMark val="none"/>
        <c:tickLblPos val="nextTo"/>
        <c:crossAx val="104563840"/>
        <c:crosses val="autoZero"/>
        <c:auto val="1"/>
        <c:lblAlgn val="ctr"/>
        <c:lblOffset val="100"/>
      </c:catAx>
      <c:valAx>
        <c:axId val="104563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5368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0663398692810458"/>
          <c:y val="6.5359477124183026E-3"/>
        </c:manualLayout>
      </c:layout>
    </c:title>
    <c:plotArea>
      <c:layout>
        <c:manualLayout>
          <c:layoutTarget val="inner"/>
          <c:xMode val="edge"/>
          <c:yMode val="edge"/>
          <c:x val="6.0585237766248079E-2"/>
          <c:y val="2.9295569604530513E-2"/>
          <c:w val="0.92364420632447863"/>
          <c:h val="0.89178580540044772"/>
        </c:manualLayout>
      </c:layout>
      <c:barChart>
        <c:barDir val="col"/>
        <c:grouping val="clustered"/>
        <c:ser>
          <c:idx val="0"/>
          <c:order val="0"/>
          <c:cat>
            <c:numRef>
              <c:f>Tabelle1!$A$2:$A$25</c:f>
              <c:numCache>
                <c:formatCode>General</c:formatCode>
                <c:ptCount val="24"/>
                <c:pt idx="0">
                  <c:v>1896</c:v>
                </c:pt>
                <c:pt idx="1">
                  <c:v>1897</c:v>
                </c:pt>
                <c:pt idx="2">
                  <c:v>1898</c:v>
                </c:pt>
                <c:pt idx="3">
                  <c:v>1899</c:v>
                </c:pt>
                <c:pt idx="4">
                  <c:v>1900</c:v>
                </c:pt>
                <c:pt idx="5">
                  <c:v>1901</c:v>
                </c:pt>
                <c:pt idx="6">
                  <c:v>1902</c:v>
                </c:pt>
                <c:pt idx="7">
                  <c:v>1903</c:v>
                </c:pt>
                <c:pt idx="8">
                  <c:v>1904</c:v>
                </c:pt>
                <c:pt idx="9">
                  <c:v>1905</c:v>
                </c:pt>
                <c:pt idx="10">
                  <c:v>1906</c:v>
                </c:pt>
                <c:pt idx="11">
                  <c:v>1907</c:v>
                </c:pt>
                <c:pt idx="12">
                  <c:v>1908</c:v>
                </c:pt>
                <c:pt idx="13">
                  <c:v>1909</c:v>
                </c:pt>
                <c:pt idx="14">
                  <c:v>1910</c:v>
                </c:pt>
                <c:pt idx="15">
                  <c:v>1911</c:v>
                </c:pt>
                <c:pt idx="16">
                  <c:v>1912</c:v>
                </c:pt>
                <c:pt idx="17">
                  <c:v>1913</c:v>
                </c:pt>
                <c:pt idx="18">
                  <c:v>1914</c:v>
                </c:pt>
                <c:pt idx="19">
                  <c:v>1915</c:v>
                </c:pt>
                <c:pt idx="20">
                  <c:v>1916</c:v>
                </c:pt>
                <c:pt idx="21">
                  <c:v>1917</c:v>
                </c:pt>
                <c:pt idx="22">
                  <c:v>1918</c:v>
                </c:pt>
                <c:pt idx="23">
                  <c:v>1919</c:v>
                </c:pt>
              </c:numCache>
            </c:numRef>
          </c:cat>
          <c:val>
            <c:numRef>
              <c:f>Tabelle1!$L$2:$L$25</c:f>
              <c:numCache>
                <c:formatCode>General</c:formatCode>
                <c:ptCount val="24"/>
                <c:pt idx="0">
                  <c:v>3007</c:v>
                </c:pt>
                <c:pt idx="1">
                  <c:v>3161</c:v>
                </c:pt>
                <c:pt idx="2">
                  <c:v>2655</c:v>
                </c:pt>
                <c:pt idx="3">
                  <c:v>2382</c:v>
                </c:pt>
                <c:pt idx="4">
                  <c:v>2856</c:v>
                </c:pt>
                <c:pt idx="5">
                  <c:v>3355</c:v>
                </c:pt>
                <c:pt idx="6">
                  <c:v>3899</c:v>
                </c:pt>
                <c:pt idx="7">
                  <c:v>3496</c:v>
                </c:pt>
                <c:pt idx="8">
                  <c:v>3025</c:v>
                </c:pt>
                <c:pt idx="9">
                  <c:v>2785</c:v>
                </c:pt>
                <c:pt idx="10">
                  <c:v>2307</c:v>
                </c:pt>
                <c:pt idx="11">
                  <c:v>2821</c:v>
                </c:pt>
                <c:pt idx="12">
                  <c:v>3325</c:v>
                </c:pt>
                <c:pt idx="13">
                  <c:v>3313</c:v>
                </c:pt>
                <c:pt idx="14">
                  <c:v>2803</c:v>
                </c:pt>
                <c:pt idx="15">
                  <c:v>2880</c:v>
                </c:pt>
                <c:pt idx="16">
                  <c:v>2249</c:v>
                </c:pt>
                <c:pt idx="17">
                  <c:v>2574</c:v>
                </c:pt>
                <c:pt idx="18">
                  <c:v>2627</c:v>
                </c:pt>
                <c:pt idx="19">
                  <c:v>1339</c:v>
                </c:pt>
                <c:pt idx="20">
                  <c:v>1676</c:v>
                </c:pt>
                <c:pt idx="23">
                  <c:v>1928</c:v>
                </c:pt>
              </c:numCache>
            </c:numRef>
          </c:val>
        </c:ser>
        <c:axId val="104795136"/>
        <c:axId val="104821504"/>
      </c:barChart>
      <c:catAx>
        <c:axId val="10479513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04821504"/>
        <c:crosses val="autoZero"/>
        <c:auto val="1"/>
        <c:lblAlgn val="ctr"/>
        <c:lblOffset val="100"/>
      </c:catAx>
      <c:valAx>
        <c:axId val="1048215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4795136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Forstfrevelübersicht!$A$5:$A$15</c:f>
              <c:numCache>
                <c:formatCode>General</c:formatCode>
                <c:ptCount val="11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1921</c:v>
                </c:pt>
              </c:numCache>
            </c:numRef>
          </c:cat>
          <c:val>
            <c:numRef>
              <c:f>Forstfrevelübersicht!$B$5:$B$15</c:f>
              <c:numCache>
                <c:formatCode>General</c:formatCode>
                <c:ptCount val="11"/>
                <c:pt idx="0">
                  <c:v>114</c:v>
                </c:pt>
                <c:pt idx="1">
                  <c:v>120</c:v>
                </c:pt>
                <c:pt idx="2">
                  <c:v>129</c:v>
                </c:pt>
                <c:pt idx="3">
                  <c:v>72</c:v>
                </c:pt>
                <c:pt idx="4">
                  <c:v>117</c:v>
                </c:pt>
                <c:pt idx="5">
                  <c:v>27</c:v>
                </c:pt>
                <c:pt idx="6">
                  <c:v>80</c:v>
                </c:pt>
                <c:pt idx="7">
                  <c:v>51</c:v>
                </c:pt>
                <c:pt idx="8">
                  <c:v>150</c:v>
                </c:pt>
                <c:pt idx="9">
                  <c:v>271</c:v>
                </c:pt>
                <c:pt idx="10">
                  <c:v>227</c:v>
                </c:pt>
              </c:numCache>
            </c:numRef>
          </c:val>
        </c:ser>
        <c:dropLines/>
        <c:marker val="1"/>
        <c:axId val="137772032"/>
        <c:axId val="137786496"/>
      </c:lineChart>
      <c:catAx>
        <c:axId val="137772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137786496"/>
        <c:crosses val="autoZero"/>
        <c:auto val="1"/>
        <c:lblAlgn val="ctr"/>
        <c:lblOffset val="100"/>
      </c:catAx>
      <c:valAx>
        <c:axId val="13778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3777203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lineChart>
        <c:grouping val="stacked"/>
        <c:ser>
          <c:idx val="0"/>
          <c:order val="0"/>
          <c:spPr>
            <a:ln w="57150">
              <a:solidFill>
                <a:srgbClr val="003C68"/>
              </a:solidFill>
            </a:ln>
          </c:spPr>
          <c:marker>
            <c:symbol val="none"/>
          </c:marker>
          <c:cat>
            <c:strRef>
              <c:f>Tabelle1!$S$6:$S$13</c:f>
              <c:strCache>
                <c:ptCount val="8"/>
                <c:pt idx="0">
                  <c:v>1855-1861</c:v>
                </c:pt>
                <c:pt idx="1">
                  <c:v>1861-1867</c:v>
                </c:pt>
                <c:pt idx="2">
                  <c:v>1868-1875</c:v>
                </c:pt>
                <c:pt idx="3">
                  <c:v>1876-1885</c:v>
                </c:pt>
                <c:pt idx="4">
                  <c:v>1886-1895</c:v>
                </c:pt>
                <c:pt idx="5">
                  <c:v>1896-1905</c:v>
                </c:pt>
                <c:pt idx="6">
                  <c:v>1906-1913</c:v>
                </c:pt>
                <c:pt idx="7">
                  <c:v>1914-1918</c:v>
                </c:pt>
              </c:strCache>
            </c:strRef>
          </c:cat>
          <c:val>
            <c:numRef>
              <c:f>Tabelle1!$T$6:$T$13</c:f>
              <c:numCache>
                <c:formatCode>0.00%</c:formatCode>
                <c:ptCount val="8"/>
                <c:pt idx="0">
                  <c:v>0.14200000000000004</c:v>
                </c:pt>
                <c:pt idx="1">
                  <c:v>0.16000000000000011</c:v>
                </c:pt>
                <c:pt idx="2">
                  <c:v>0.16500000000000015</c:v>
                </c:pt>
                <c:pt idx="3">
                  <c:v>0.11500000000000007</c:v>
                </c:pt>
                <c:pt idx="4">
                  <c:v>9.8000000000000226E-2</c:v>
                </c:pt>
                <c:pt idx="5">
                  <c:v>9.3000000000000235E-2</c:v>
                </c:pt>
                <c:pt idx="6">
                  <c:v>9.6000000000000099E-2</c:v>
                </c:pt>
                <c:pt idx="7" formatCode="0%">
                  <c:v>0.12000000000000002</c:v>
                </c:pt>
              </c:numCache>
            </c:numRef>
          </c:val>
        </c:ser>
        <c:marker val="1"/>
        <c:axId val="104583168"/>
        <c:axId val="104584704"/>
      </c:lineChart>
      <c:catAx>
        <c:axId val="104583168"/>
        <c:scaling>
          <c:orientation val="minMax"/>
        </c:scaling>
        <c:axPos val="b"/>
        <c:majorTickMark val="none"/>
        <c:tickLblPos val="nextTo"/>
        <c:crossAx val="104584704"/>
        <c:crosses val="autoZero"/>
        <c:auto val="1"/>
        <c:lblAlgn val="ctr"/>
        <c:lblOffset val="100"/>
      </c:catAx>
      <c:valAx>
        <c:axId val="10458470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0458316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lineChart>
        <c:grouping val="standard"/>
        <c:ser>
          <c:idx val="0"/>
          <c:order val="0"/>
          <c:spPr>
            <a:ln w="57150"/>
          </c:spPr>
          <c:marker>
            <c:symbol val="none"/>
          </c:marker>
          <c:cat>
            <c:numRef>
              <c:f>Tabelle1!$A$2:$A$25</c:f>
              <c:numCache>
                <c:formatCode>General</c:formatCode>
                <c:ptCount val="24"/>
                <c:pt idx="0">
                  <c:v>1896</c:v>
                </c:pt>
                <c:pt idx="1">
                  <c:v>1897</c:v>
                </c:pt>
                <c:pt idx="2">
                  <c:v>1898</c:v>
                </c:pt>
                <c:pt idx="3">
                  <c:v>1899</c:v>
                </c:pt>
                <c:pt idx="4">
                  <c:v>1900</c:v>
                </c:pt>
                <c:pt idx="5">
                  <c:v>1901</c:v>
                </c:pt>
                <c:pt idx="6">
                  <c:v>1902</c:v>
                </c:pt>
                <c:pt idx="7">
                  <c:v>1903</c:v>
                </c:pt>
                <c:pt idx="8">
                  <c:v>1904</c:v>
                </c:pt>
                <c:pt idx="9">
                  <c:v>1905</c:v>
                </c:pt>
                <c:pt idx="10">
                  <c:v>1906</c:v>
                </c:pt>
                <c:pt idx="11">
                  <c:v>1907</c:v>
                </c:pt>
                <c:pt idx="12">
                  <c:v>1908</c:v>
                </c:pt>
                <c:pt idx="13">
                  <c:v>1909</c:v>
                </c:pt>
                <c:pt idx="14">
                  <c:v>1910</c:v>
                </c:pt>
                <c:pt idx="15">
                  <c:v>1911</c:v>
                </c:pt>
                <c:pt idx="16">
                  <c:v>1912</c:v>
                </c:pt>
                <c:pt idx="17">
                  <c:v>1913</c:v>
                </c:pt>
                <c:pt idx="18">
                  <c:v>1914</c:v>
                </c:pt>
                <c:pt idx="19">
                  <c:v>1915</c:v>
                </c:pt>
                <c:pt idx="20">
                  <c:v>1916</c:v>
                </c:pt>
                <c:pt idx="21">
                  <c:v>1917</c:v>
                </c:pt>
                <c:pt idx="22">
                  <c:v>1918</c:v>
                </c:pt>
                <c:pt idx="23">
                  <c:v>1919</c:v>
                </c:pt>
              </c:numCache>
            </c:numRef>
          </c:cat>
          <c:val>
            <c:numRef>
              <c:f>Tabelle1!$F$2:$F$25</c:f>
              <c:numCache>
                <c:formatCode>General</c:formatCode>
                <c:ptCount val="24"/>
                <c:pt idx="0">
                  <c:v>1970000</c:v>
                </c:pt>
                <c:pt idx="1">
                  <c:v>1818000</c:v>
                </c:pt>
                <c:pt idx="2">
                  <c:v>2480000</c:v>
                </c:pt>
                <c:pt idx="3">
                  <c:v>2450000</c:v>
                </c:pt>
                <c:pt idx="4">
                  <c:v>2144000</c:v>
                </c:pt>
                <c:pt idx="5">
                  <c:v>2144000</c:v>
                </c:pt>
                <c:pt idx="6">
                  <c:v>2078000</c:v>
                </c:pt>
                <c:pt idx="7">
                  <c:v>2059000</c:v>
                </c:pt>
                <c:pt idx="8">
                  <c:v>1869000</c:v>
                </c:pt>
                <c:pt idx="9">
                  <c:v>2394000</c:v>
                </c:pt>
                <c:pt idx="10">
                  <c:v>2615000</c:v>
                </c:pt>
                <c:pt idx="11">
                  <c:v>2782000</c:v>
                </c:pt>
                <c:pt idx="12">
                  <c:v>3132000</c:v>
                </c:pt>
                <c:pt idx="13">
                  <c:v>3005000</c:v>
                </c:pt>
                <c:pt idx="14">
                  <c:v>2666000</c:v>
                </c:pt>
                <c:pt idx="15">
                  <c:v>2872000</c:v>
                </c:pt>
                <c:pt idx="16">
                  <c:v>3021000</c:v>
                </c:pt>
                <c:pt idx="17">
                  <c:v>3679000</c:v>
                </c:pt>
                <c:pt idx="18">
                  <c:v>2574000</c:v>
                </c:pt>
                <c:pt idx="19">
                  <c:v>2815000</c:v>
                </c:pt>
                <c:pt idx="20">
                  <c:v>1932000</c:v>
                </c:pt>
                <c:pt idx="21">
                  <c:v>2895000</c:v>
                </c:pt>
                <c:pt idx="22">
                  <c:v>7119000</c:v>
                </c:pt>
                <c:pt idx="23">
                  <c:v>7832000</c:v>
                </c:pt>
              </c:numCache>
            </c:numRef>
          </c:val>
        </c:ser>
        <c:dropLines/>
        <c:marker val="1"/>
        <c:axId val="104470784"/>
        <c:axId val="104476672"/>
      </c:lineChart>
      <c:catAx>
        <c:axId val="104470784"/>
        <c:scaling>
          <c:orientation val="minMax"/>
        </c:scaling>
        <c:axPos val="b"/>
        <c:numFmt formatCode="General" sourceLinked="1"/>
        <c:majorTickMark val="none"/>
        <c:tickLblPos val="nextTo"/>
        <c:crossAx val="104476672"/>
        <c:crosses val="autoZero"/>
        <c:auto val="1"/>
        <c:lblAlgn val="ctr"/>
        <c:lblOffset val="100"/>
      </c:catAx>
      <c:valAx>
        <c:axId val="104476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Mark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47078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6.2453958880139972E-2"/>
          <c:y val="5.1400554097404488E-2"/>
          <c:w val="0.82793077427821515"/>
          <c:h val="0.79822506561679785"/>
        </c:manualLayout>
      </c:layout>
      <c:lineChart>
        <c:grouping val="standard"/>
        <c:ser>
          <c:idx val="0"/>
          <c:order val="0"/>
          <c:tx>
            <c:strRef>
              <c:f>Durchschnittswerte!$B$2</c:f>
              <c:strCache>
                <c:ptCount val="1"/>
                <c:pt idx="0">
                  <c:v>Nutzholz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Durchschnittswerte!$A$3:$A$31</c:f>
              <c:numCache>
                <c:formatCode>General</c:formatCode>
                <c:ptCount val="29"/>
                <c:pt idx="0">
                  <c:v>1884</c:v>
                </c:pt>
                <c:pt idx="1">
                  <c:v>1885</c:v>
                </c:pt>
                <c:pt idx="2">
                  <c:v>1886</c:v>
                </c:pt>
                <c:pt idx="3">
                  <c:v>1887</c:v>
                </c:pt>
                <c:pt idx="4">
                  <c:v>1888</c:v>
                </c:pt>
                <c:pt idx="5">
                  <c:v>1889</c:v>
                </c:pt>
                <c:pt idx="6">
                  <c:v>1890</c:v>
                </c:pt>
                <c:pt idx="7">
                  <c:v>1891</c:v>
                </c:pt>
                <c:pt idx="8">
                  <c:v>1892</c:v>
                </c:pt>
                <c:pt idx="9">
                  <c:v>1893</c:v>
                </c:pt>
                <c:pt idx="10">
                  <c:v>1894</c:v>
                </c:pt>
                <c:pt idx="11">
                  <c:v>1895</c:v>
                </c:pt>
                <c:pt idx="12">
                  <c:v>1896</c:v>
                </c:pt>
                <c:pt idx="13">
                  <c:v>1897</c:v>
                </c:pt>
                <c:pt idx="14">
                  <c:v>1898</c:v>
                </c:pt>
                <c:pt idx="15">
                  <c:v>1899</c:v>
                </c:pt>
                <c:pt idx="16">
                  <c:v>1900</c:v>
                </c:pt>
                <c:pt idx="17">
                  <c:v>1901</c:v>
                </c:pt>
                <c:pt idx="18">
                  <c:v>1902</c:v>
                </c:pt>
                <c:pt idx="19">
                  <c:v>1903</c:v>
                </c:pt>
                <c:pt idx="20">
                  <c:v>1904</c:v>
                </c:pt>
                <c:pt idx="21">
                  <c:v>1905</c:v>
                </c:pt>
                <c:pt idx="22">
                  <c:v>1906</c:v>
                </c:pt>
                <c:pt idx="23">
                  <c:v>1907</c:v>
                </c:pt>
                <c:pt idx="24">
                  <c:v>1908</c:v>
                </c:pt>
                <c:pt idx="25">
                  <c:v>1909</c:v>
                </c:pt>
                <c:pt idx="26">
                  <c:v>1910</c:v>
                </c:pt>
                <c:pt idx="27">
                  <c:v>1911</c:v>
                </c:pt>
                <c:pt idx="28">
                  <c:v>1912</c:v>
                </c:pt>
              </c:numCache>
            </c:numRef>
          </c:cat>
          <c:val>
            <c:numRef>
              <c:f>Durchschnittswerte!$B$3:$B$31</c:f>
              <c:numCache>
                <c:formatCode>General</c:formatCode>
                <c:ptCount val="29"/>
                <c:pt idx="0">
                  <c:v>11.25</c:v>
                </c:pt>
                <c:pt idx="1">
                  <c:v>11</c:v>
                </c:pt>
                <c:pt idx="2">
                  <c:v>11</c:v>
                </c:pt>
                <c:pt idx="3">
                  <c:v>10.8</c:v>
                </c:pt>
                <c:pt idx="4">
                  <c:v>11.2</c:v>
                </c:pt>
                <c:pt idx="5">
                  <c:v>11.5</c:v>
                </c:pt>
                <c:pt idx="6">
                  <c:v>11.75</c:v>
                </c:pt>
                <c:pt idx="7">
                  <c:v>11.8</c:v>
                </c:pt>
                <c:pt idx="8">
                  <c:v>11.5</c:v>
                </c:pt>
                <c:pt idx="9">
                  <c:v>11</c:v>
                </c:pt>
                <c:pt idx="10">
                  <c:v>10</c:v>
                </c:pt>
                <c:pt idx="11">
                  <c:v>10.25</c:v>
                </c:pt>
                <c:pt idx="12">
                  <c:v>10.75</c:v>
                </c:pt>
                <c:pt idx="13">
                  <c:v>11.75</c:v>
                </c:pt>
                <c:pt idx="14">
                  <c:v>12.5</c:v>
                </c:pt>
                <c:pt idx="15">
                  <c:v>13.5</c:v>
                </c:pt>
                <c:pt idx="16">
                  <c:v>14.4</c:v>
                </c:pt>
                <c:pt idx="17">
                  <c:v>13.2</c:v>
                </c:pt>
                <c:pt idx="18">
                  <c:v>12</c:v>
                </c:pt>
                <c:pt idx="19">
                  <c:v>12.5</c:v>
                </c:pt>
                <c:pt idx="20">
                  <c:v>13.3</c:v>
                </c:pt>
                <c:pt idx="21">
                  <c:v>14.2</c:v>
                </c:pt>
                <c:pt idx="22">
                  <c:v>14.75</c:v>
                </c:pt>
                <c:pt idx="23">
                  <c:v>15.2</c:v>
                </c:pt>
                <c:pt idx="24">
                  <c:v>14</c:v>
                </c:pt>
                <c:pt idx="25">
                  <c:v>13</c:v>
                </c:pt>
                <c:pt idx="26">
                  <c:v>11.5</c:v>
                </c:pt>
                <c:pt idx="27">
                  <c:v>14.5</c:v>
                </c:pt>
                <c:pt idx="28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Durchschnittswerte!$C$2</c:f>
              <c:strCache>
                <c:ptCount val="1"/>
                <c:pt idx="0">
                  <c:v>Brennholz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Durchschnittswerte!$A$3:$A$31</c:f>
              <c:numCache>
                <c:formatCode>General</c:formatCode>
                <c:ptCount val="29"/>
                <c:pt idx="0">
                  <c:v>1884</c:v>
                </c:pt>
                <c:pt idx="1">
                  <c:v>1885</c:v>
                </c:pt>
                <c:pt idx="2">
                  <c:v>1886</c:v>
                </c:pt>
                <c:pt idx="3">
                  <c:v>1887</c:v>
                </c:pt>
                <c:pt idx="4">
                  <c:v>1888</c:v>
                </c:pt>
                <c:pt idx="5">
                  <c:v>1889</c:v>
                </c:pt>
                <c:pt idx="6">
                  <c:v>1890</c:v>
                </c:pt>
                <c:pt idx="7">
                  <c:v>1891</c:v>
                </c:pt>
                <c:pt idx="8">
                  <c:v>1892</c:v>
                </c:pt>
                <c:pt idx="9">
                  <c:v>1893</c:v>
                </c:pt>
                <c:pt idx="10">
                  <c:v>1894</c:v>
                </c:pt>
                <c:pt idx="11">
                  <c:v>1895</c:v>
                </c:pt>
                <c:pt idx="12">
                  <c:v>1896</c:v>
                </c:pt>
                <c:pt idx="13">
                  <c:v>1897</c:v>
                </c:pt>
                <c:pt idx="14">
                  <c:v>1898</c:v>
                </c:pt>
                <c:pt idx="15">
                  <c:v>1899</c:v>
                </c:pt>
                <c:pt idx="16">
                  <c:v>1900</c:v>
                </c:pt>
                <c:pt idx="17">
                  <c:v>1901</c:v>
                </c:pt>
                <c:pt idx="18">
                  <c:v>1902</c:v>
                </c:pt>
                <c:pt idx="19">
                  <c:v>1903</c:v>
                </c:pt>
                <c:pt idx="20">
                  <c:v>1904</c:v>
                </c:pt>
                <c:pt idx="21">
                  <c:v>1905</c:v>
                </c:pt>
                <c:pt idx="22">
                  <c:v>1906</c:v>
                </c:pt>
                <c:pt idx="23">
                  <c:v>1907</c:v>
                </c:pt>
                <c:pt idx="24">
                  <c:v>1908</c:v>
                </c:pt>
                <c:pt idx="25">
                  <c:v>1909</c:v>
                </c:pt>
                <c:pt idx="26">
                  <c:v>1910</c:v>
                </c:pt>
                <c:pt idx="27">
                  <c:v>1911</c:v>
                </c:pt>
                <c:pt idx="28">
                  <c:v>1912</c:v>
                </c:pt>
              </c:numCache>
            </c:numRef>
          </c:cat>
          <c:val>
            <c:numRef>
              <c:f>Durchschnittswerte!$C$3:$C$31</c:f>
              <c:numCache>
                <c:formatCode>General</c:formatCode>
                <c:ptCount val="29"/>
                <c:pt idx="0">
                  <c:v>4.25</c:v>
                </c:pt>
                <c:pt idx="1">
                  <c:v>4.25</c:v>
                </c:pt>
                <c:pt idx="2">
                  <c:v>4.25</c:v>
                </c:pt>
                <c:pt idx="3">
                  <c:v>3.8</c:v>
                </c:pt>
                <c:pt idx="4">
                  <c:v>3.8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4.4000000000000004</c:v>
                </c:pt>
                <c:pt idx="8">
                  <c:v>4.25</c:v>
                </c:pt>
                <c:pt idx="9">
                  <c:v>4</c:v>
                </c:pt>
                <c:pt idx="10">
                  <c:v>3.75</c:v>
                </c:pt>
                <c:pt idx="11">
                  <c:v>4</c:v>
                </c:pt>
                <c:pt idx="12">
                  <c:v>4.8</c:v>
                </c:pt>
                <c:pt idx="13">
                  <c:v>4.25</c:v>
                </c:pt>
                <c:pt idx="14">
                  <c:v>4.25</c:v>
                </c:pt>
                <c:pt idx="15">
                  <c:v>4.5</c:v>
                </c:pt>
                <c:pt idx="16">
                  <c:v>4.8</c:v>
                </c:pt>
                <c:pt idx="17">
                  <c:v>4.8</c:v>
                </c:pt>
                <c:pt idx="18">
                  <c:v>4.4000000000000004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5.4</c:v>
                </c:pt>
                <c:pt idx="24">
                  <c:v>5.3</c:v>
                </c:pt>
                <c:pt idx="25">
                  <c:v>5</c:v>
                </c:pt>
                <c:pt idx="26">
                  <c:v>4.4000000000000004</c:v>
                </c:pt>
                <c:pt idx="27">
                  <c:v>4.5</c:v>
                </c:pt>
                <c:pt idx="28">
                  <c:v>4.5999999999999996</c:v>
                </c:pt>
              </c:numCache>
            </c:numRef>
          </c:val>
        </c:ser>
        <c:dropLines/>
        <c:marker val="1"/>
        <c:axId val="104514688"/>
        <c:axId val="104516224"/>
      </c:lineChart>
      <c:catAx>
        <c:axId val="104514688"/>
        <c:scaling>
          <c:orientation val="minMax"/>
        </c:scaling>
        <c:axPos val="b"/>
        <c:numFmt formatCode="General" sourceLinked="1"/>
        <c:majorTickMark val="none"/>
        <c:tickLblPos val="nextTo"/>
        <c:crossAx val="104516224"/>
        <c:crosses val="autoZero"/>
        <c:auto val="1"/>
        <c:lblAlgn val="ctr"/>
        <c:lblOffset val="100"/>
      </c:catAx>
      <c:valAx>
        <c:axId val="104516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Mark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514688"/>
        <c:crosses val="autoZero"/>
        <c:crossBetween val="between"/>
      </c:valAx>
      <c:spPr>
        <a:ln w="57150"/>
      </c:spPr>
    </c:plotArea>
    <c:legend>
      <c:legendPos val="r"/>
      <c:layout>
        <c:manualLayout>
          <c:xMode val="edge"/>
          <c:yMode val="edge"/>
          <c:x val="0.84898108666649374"/>
          <c:y val="0.31443095654709835"/>
          <c:w val="0.14880407390936598"/>
          <c:h val="0.26928623505395188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lineChart>
        <c:grouping val="stacked"/>
        <c:ser>
          <c:idx val="0"/>
          <c:order val="0"/>
          <c:spPr>
            <a:ln w="57150">
              <a:solidFill>
                <a:srgbClr val="003C68"/>
              </a:solidFill>
            </a:ln>
          </c:spPr>
          <c:marker>
            <c:symbol val="none"/>
          </c:marker>
          <c:cat>
            <c:numRef>
              <c:f>Tabelle1!$A$2:$A$25</c:f>
              <c:numCache>
                <c:formatCode>General</c:formatCode>
                <c:ptCount val="24"/>
                <c:pt idx="0">
                  <c:v>1896</c:v>
                </c:pt>
                <c:pt idx="1">
                  <c:v>1897</c:v>
                </c:pt>
                <c:pt idx="2">
                  <c:v>1898</c:v>
                </c:pt>
                <c:pt idx="3">
                  <c:v>1899</c:v>
                </c:pt>
                <c:pt idx="4">
                  <c:v>1900</c:v>
                </c:pt>
                <c:pt idx="5">
                  <c:v>1901</c:v>
                </c:pt>
                <c:pt idx="6">
                  <c:v>1902</c:v>
                </c:pt>
                <c:pt idx="7">
                  <c:v>1903</c:v>
                </c:pt>
                <c:pt idx="8">
                  <c:v>1904</c:v>
                </c:pt>
                <c:pt idx="9">
                  <c:v>1905</c:v>
                </c:pt>
                <c:pt idx="10">
                  <c:v>1906</c:v>
                </c:pt>
                <c:pt idx="11">
                  <c:v>1907</c:v>
                </c:pt>
                <c:pt idx="12">
                  <c:v>1908</c:v>
                </c:pt>
                <c:pt idx="13">
                  <c:v>1909</c:v>
                </c:pt>
                <c:pt idx="14">
                  <c:v>1910</c:v>
                </c:pt>
                <c:pt idx="15">
                  <c:v>1911</c:v>
                </c:pt>
                <c:pt idx="16">
                  <c:v>1912</c:v>
                </c:pt>
                <c:pt idx="17">
                  <c:v>1913</c:v>
                </c:pt>
                <c:pt idx="18">
                  <c:v>1914</c:v>
                </c:pt>
                <c:pt idx="19">
                  <c:v>1915</c:v>
                </c:pt>
                <c:pt idx="20">
                  <c:v>1916</c:v>
                </c:pt>
                <c:pt idx="21">
                  <c:v>1917</c:v>
                </c:pt>
                <c:pt idx="22">
                  <c:v>1918</c:v>
                </c:pt>
                <c:pt idx="23">
                  <c:v>1919</c:v>
                </c:pt>
              </c:numCache>
            </c:numRef>
          </c:cat>
          <c:val>
            <c:numRef>
              <c:f>Tabelle1!$K$2:$K$25</c:f>
              <c:numCache>
                <c:formatCode>General</c:formatCode>
                <c:ptCount val="24"/>
                <c:pt idx="0">
                  <c:v>3997</c:v>
                </c:pt>
                <c:pt idx="1">
                  <c:v>3933</c:v>
                </c:pt>
                <c:pt idx="2">
                  <c:v>4007</c:v>
                </c:pt>
                <c:pt idx="3">
                  <c:v>4078</c:v>
                </c:pt>
                <c:pt idx="4">
                  <c:v>4250</c:v>
                </c:pt>
                <c:pt idx="5">
                  <c:v>4141</c:v>
                </c:pt>
                <c:pt idx="6">
                  <c:v>4183</c:v>
                </c:pt>
                <c:pt idx="7">
                  <c:v>4344</c:v>
                </c:pt>
                <c:pt idx="8">
                  <c:v>4102</c:v>
                </c:pt>
                <c:pt idx="9">
                  <c:v>4062</c:v>
                </c:pt>
                <c:pt idx="10">
                  <c:v>4029</c:v>
                </c:pt>
                <c:pt idx="11">
                  <c:v>3926</c:v>
                </c:pt>
                <c:pt idx="12">
                  <c:v>3981</c:v>
                </c:pt>
                <c:pt idx="13">
                  <c:v>3950</c:v>
                </c:pt>
                <c:pt idx="14">
                  <c:v>3988</c:v>
                </c:pt>
                <c:pt idx="15">
                  <c:v>3926</c:v>
                </c:pt>
                <c:pt idx="16">
                  <c:v>4084</c:v>
                </c:pt>
                <c:pt idx="17">
                  <c:v>3854</c:v>
                </c:pt>
                <c:pt idx="18">
                  <c:v>4115</c:v>
                </c:pt>
                <c:pt idx="19">
                  <c:v>1883</c:v>
                </c:pt>
                <c:pt idx="20">
                  <c:v>3776</c:v>
                </c:pt>
                <c:pt idx="21">
                  <c:v>3377</c:v>
                </c:pt>
                <c:pt idx="22">
                  <c:v>2655</c:v>
                </c:pt>
                <c:pt idx="23">
                  <c:v>3075</c:v>
                </c:pt>
              </c:numCache>
            </c:numRef>
          </c:val>
        </c:ser>
        <c:dropLines/>
        <c:marker val="1"/>
        <c:axId val="104607744"/>
        <c:axId val="104609280"/>
      </c:lineChart>
      <c:catAx>
        <c:axId val="104607744"/>
        <c:scaling>
          <c:orientation val="minMax"/>
        </c:scaling>
        <c:axPos val="b"/>
        <c:numFmt formatCode="General" sourceLinked="1"/>
        <c:majorTickMark val="none"/>
        <c:tickLblPos val="nextTo"/>
        <c:crossAx val="104609280"/>
        <c:crosses val="autoZero"/>
        <c:auto val="1"/>
        <c:lblAlgn val="ctr"/>
        <c:lblOffset val="100"/>
      </c:catAx>
      <c:valAx>
        <c:axId val="1046092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4607744"/>
        <c:crosses val="autoZero"/>
        <c:crossBetween val="between"/>
      </c:valAx>
      <c:spPr>
        <a:ln w="38100"/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 sz="1600"/>
            </a:pPr>
            <a:endParaRPr lang="en-US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6402526890021106E-2"/>
          <c:y val="4.0522875816993466E-2"/>
          <c:w val="0.8956236169008287"/>
          <c:h val="0.81609129741135311"/>
        </c:manualLayout>
      </c:layout>
      <c:lineChart>
        <c:grouping val="standard"/>
        <c:ser>
          <c:idx val="0"/>
          <c:order val="0"/>
          <c:spPr>
            <a:ln w="57150">
              <a:solidFill>
                <a:srgbClr val="003C68"/>
              </a:solidFill>
            </a:ln>
          </c:spPr>
          <c:marker>
            <c:symbol val="none"/>
          </c:marker>
          <c:cat>
            <c:numRef>
              <c:f>Tabelle1!$A$2:$A$25</c:f>
              <c:numCache>
                <c:formatCode>General</c:formatCode>
                <c:ptCount val="24"/>
                <c:pt idx="0">
                  <c:v>1896</c:v>
                </c:pt>
                <c:pt idx="1">
                  <c:v>1897</c:v>
                </c:pt>
                <c:pt idx="2">
                  <c:v>1898</c:v>
                </c:pt>
                <c:pt idx="3">
                  <c:v>1899</c:v>
                </c:pt>
                <c:pt idx="4">
                  <c:v>1900</c:v>
                </c:pt>
                <c:pt idx="5">
                  <c:v>1901</c:v>
                </c:pt>
                <c:pt idx="6">
                  <c:v>1902</c:v>
                </c:pt>
                <c:pt idx="7">
                  <c:v>1903</c:v>
                </c:pt>
                <c:pt idx="8">
                  <c:v>1904</c:v>
                </c:pt>
                <c:pt idx="9">
                  <c:v>1905</c:v>
                </c:pt>
                <c:pt idx="10">
                  <c:v>1906</c:v>
                </c:pt>
                <c:pt idx="11">
                  <c:v>1907</c:v>
                </c:pt>
                <c:pt idx="12">
                  <c:v>1908</c:v>
                </c:pt>
                <c:pt idx="13">
                  <c:v>1909</c:v>
                </c:pt>
                <c:pt idx="14">
                  <c:v>1910</c:v>
                </c:pt>
                <c:pt idx="15">
                  <c:v>1911</c:v>
                </c:pt>
                <c:pt idx="16">
                  <c:v>1912</c:v>
                </c:pt>
                <c:pt idx="17">
                  <c:v>1913</c:v>
                </c:pt>
                <c:pt idx="18">
                  <c:v>1914</c:v>
                </c:pt>
                <c:pt idx="19">
                  <c:v>1915</c:v>
                </c:pt>
                <c:pt idx="20">
                  <c:v>1916</c:v>
                </c:pt>
                <c:pt idx="21">
                  <c:v>1917</c:v>
                </c:pt>
                <c:pt idx="22">
                  <c:v>1918</c:v>
                </c:pt>
                <c:pt idx="23">
                  <c:v>1919</c:v>
                </c:pt>
              </c:numCache>
            </c:numRef>
          </c:cat>
          <c:val>
            <c:numRef>
              <c:f>Tabelle1!$E$2:$E$25</c:f>
              <c:numCache>
                <c:formatCode>General</c:formatCode>
                <c:ptCount val="24"/>
                <c:pt idx="0">
                  <c:v>99000</c:v>
                </c:pt>
                <c:pt idx="1">
                  <c:v>95000</c:v>
                </c:pt>
                <c:pt idx="2">
                  <c:v>92000</c:v>
                </c:pt>
                <c:pt idx="3">
                  <c:v>93000</c:v>
                </c:pt>
                <c:pt idx="4">
                  <c:v>95000</c:v>
                </c:pt>
                <c:pt idx="5">
                  <c:v>112000</c:v>
                </c:pt>
                <c:pt idx="6">
                  <c:v>119000</c:v>
                </c:pt>
                <c:pt idx="7">
                  <c:v>111000</c:v>
                </c:pt>
                <c:pt idx="8">
                  <c:v>113000</c:v>
                </c:pt>
                <c:pt idx="9">
                  <c:v>103000</c:v>
                </c:pt>
                <c:pt idx="10">
                  <c:v>100000</c:v>
                </c:pt>
                <c:pt idx="11">
                  <c:v>98000</c:v>
                </c:pt>
                <c:pt idx="12">
                  <c:v>106000</c:v>
                </c:pt>
                <c:pt idx="13">
                  <c:v>111000</c:v>
                </c:pt>
                <c:pt idx="14">
                  <c:v>118000</c:v>
                </c:pt>
                <c:pt idx="15">
                  <c:v>109000</c:v>
                </c:pt>
                <c:pt idx="16">
                  <c:v>130000</c:v>
                </c:pt>
                <c:pt idx="17">
                  <c:v>144000</c:v>
                </c:pt>
                <c:pt idx="18">
                  <c:v>153000</c:v>
                </c:pt>
                <c:pt idx="19">
                  <c:v>148000</c:v>
                </c:pt>
                <c:pt idx="20">
                  <c:v>207000</c:v>
                </c:pt>
                <c:pt idx="21">
                  <c:v>240000</c:v>
                </c:pt>
                <c:pt idx="22">
                  <c:v>264000</c:v>
                </c:pt>
                <c:pt idx="23">
                  <c:v>289000</c:v>
                </c:pt>
              </c:numCache>
            </c:numRef>
          </c:val>
        </c:ser>
        <c:dropLines/>
        <c:marker val="1"/>
        <c:axId val="104656896"/>
        <c:axId val="104658432"/>
      </c:lineChart>
      <c:catAx>
        <c:axId val="104656896"/>
        <c:scaling>
          <c:orientation val="minMax"/>
        </c:scaling>
        <c:axPos val="b"/>
        <c:numFmt formatCode="General" sourceLinked="1"/>
        <c:majorTickMark val="none"/>
        <c:tickLblPos val="nextTo"/>
        <c:crossAx val="104658432"/>
        <c:crosses val="autoZero"/>
        <c:auto val="1"/>
        <c:lblAlgn val="ctr"/>
        <c:lblOffset val="100"/>
      </c:catAx>
      <c:valAx>
        <c:axId val="104658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Mark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656896"/>
        <c:crosses val="autoZero"/>
        <c:crossBetween val="between"/>
      </c:valAx>
      <c:spPr>
        <a:ln>
          <a:solidFill>
            <a:srgbClr val="003C68"/>
          </a:solidFill>
        </a:ln>
      </c:spPr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6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Streumaterialausgabe!$A$5:$A$14</c:f>
              <c:numCache>
                <c:formatCode>General</c:formatCode>
                <c:ptCount val="10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1921</c:v>
                </c:pt>
              </c:numCache>
            </c:numRef>
          </c:cat>
          <c:val>
            <c:numRef>
              <c:f>Streumaterialausgabe!$B$5:$B$14</c:f>
              <c:numCache>
                <c:formatCode>General</c:formatCode>
                <c:ptCount val="10"/>
                <c:pt idx="0">
                  <c:v>12548</c:v>
                </c:pt>
                <c:pt idx="1">
                  <c:v>8388</c:v>
                </c:pt>
                <c:pt idx="2">
                  <c:v>87650</c:v>
                </c:pt>
                <c:pt idx="3">
                  <c:v>6160</c:v>
                </c:pt>
                <c:pt idx="4">
                  <c:v>14294.5</c:v>
                </c:pt>
                <c:pt idx="5">
                  <c:v>23871.5</c:v>
                </c:pt>
                <c:pt idx="6">
                  <c:v>220587</c:v>
                </c:pt>
                <c:pt idx="7">
                  <c:v>109192</c:v>
                </c:pt>
                <c:pt idx="8">
                  <c:v>119972</c:v>
                </c:pt>
                <c:pt idx="9">
                  <c:v>22060</c:v>
                </c:pt>
              </c:numCache>
            </c:numRef>
          </c:val>
        </c:ser>
        <c:dropLines/>
        <c:marker val="1"/>
        <c:axId val="136550272"/>
        <c:axId val="136551808"/>
      </c:lineChart>
      <c:catAx>
        <c:axId val="136550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e-DE"/>
          </a:p>
        </c:txPr>
        <c:crossAx val="136551808"/>
        <c:crosses val="autoZero"/>
        <c:auto val="1"/>
        <c:lblAlgn val="ctr"/>
        <c:lblOffset val="100"/>
      </c:catAx>
      <c:valAx>
        <c:axId val="136551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400" dirty="0" smtClean="0"/>
                  <a:t>Zentner</a:t>
                </a:r>
                <a:endParaRPr lang="de-DE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de-DE"/>
          </a:p>
        </c:txPr>
        <c:crossAx val="13655027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Brennholzpreis</a:t>
            </a:r>
            <a:r>
              <a:rPr lang="en-US" dirty="0"/>
              <a:t> 1914 - 1917</a:t>
            </a:r>
          </a:p>
        </c:rich>
      </c:tx>
      <c:layout>
        <c:manualLayout>
          <c:xMode val="edge"/>
          <c:yMode val="edge"/>
          <c:x val="0.32910411198600187"/>
          <c:y val="3.6940578389107193E-2"/>
        </c:manualLayout>
      </c:layout>
    </c:title>
    <c:plotArea>
      <c:layout>
        <c:manualLayout>
          <c:layoutTarget val="inner"/>
          <c:xMode val="edge"/>
          <c:yMode val="edge"/>
          <c:x val="3.8493985126859157E-2"/>
          <c:y val="0.10477362442703023"/>
          <c:w val="0.93725557742782162"/>
          <c:h val="0.68698549973221701"/>
        </c:manualLayout>
      </c:layout>
      <c:lineChart>
        <c:grouping val="stacked"/>
        <c:ser>
          <c:idx val="0"/>
          <c:order val="0"/>
          <c:spPr>
            <a:ln w="57150">
              <a:solidFill>
                <a:srgbClr val="003C68"/>
              </a:solidFill>
            </a:ln>
          </c:spPr>
          <c:marker>
            <c:symbol val="none"/>
          </c:marker>
          <c:cat>
            <c:multiLvlStrRef>
              <c:f>Tabelle1!$A$2:$B$49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Mär</c:v>
                  </c:pt>
                  <c:pt idx="3">
                    <c:v>Apr</c:v>
                  </c:pt>
                  <c:pt idx="4">
                    <c:v>Mai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Mär</c:v>
                  </c:pt>
                  <c:pt idx="15">
                    <c:v>Apr</c:v>
                  </c:pt>
                  <c:pt idx="16">
                    <c:v>Mai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Dez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Mär</c:v>
                  </c:pt>
                  <c:pt idx="27">
                    <c:v>Apr</c:v>
                  </c:pt>
                  <c:pt idx="28">
                    <c:v>Mai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Dez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Mär</c:v>
                  </c:pt>
                  <c:pt idx="39">
                    <c:v>Apr</c:v>
                  </c:pt>
                  <c:pt idx="40">
                    <c:v>Mai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Dez</c:v>
                  </c:pt>
                </c:lvl>
                <c:lvl>
                  <c:pt idx="0">
                    <c:v>1914</c:v>
                  </c:pt>
                  <c:pt idx="12">
                    <c:v>1915</c:v>
                  </c:pt>
                  <c:pt idx="24">
                    <c:v>1916</c:v>
                  </c:pt>
                  <c:pt idx="36">
                    <c:v>1917</c:v>
                  </c:pt>
                </c:lvl>
              </c:multiLvlStrCache>
            </c:multiLvlStrRef>
          </c:cat>
          <c:val>
            <c:numRef>
              <c:f>Tabelle1!$C$2:$C$44</c:f>
              <c:numCache>
                <c:formatCode>General</c:formatCode>
                <c:ptCount val="4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11.5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8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13</c:v>
                </c:pt>
                <c:pt idx="29">
                  <c:v>12</c:v>
                </c:pt>
                <c:pt idx="30">
                  <c:v>11</c:v>
                </c:pt>
                <c:pt idx="31">
                  <c:v>12</c:v>
                </c:pt>
                <c:pt idx="32">
                  <c:v>12</c:v>
                </c:pt>
                <c:pt idx="33">
                  <c:v>11</c:v>
                </c:pt>
                <c:pt idx="34">
                  <c:v>12</c:v>
                </c:pt>
                <c:pt idx="35">
                  <c:v>21</c:v>
                </c:pt>
                <c:pt idx="36">
                  <c:v>28</c:v>
                </c:pt>
                <c:pt idx="37">
                  <c:v>26</c:v>
                </c:pt>
                <c:pt idx="38">
                  <c:v>25</c:v>
                </c:pt>
                <c:pt idx="39">
                  <c:v>25</c:v>
                </c:pt>
                <c:pt idx="40">
                  <c:v>22</c:v>
                </c:pt>
                <c:pt idx="41">
                  <c:v>23</c:v>
                </c:pt>
                <c:pt idx="42">
                  <c:v>24</c:v>
                </c:pt>
              </c:numCache>
            </c:numRef>
          </c:val>
        </c:ser>
        <c:dropLines/>
        <c:marker val="1"/>
        <c:axId val="104677376"/>
        <c:axId val="104678912"/>
      </c:lineChart>
      <c:catAx>
        <c:axId val="104677376"/>
        <c:scaling>
          <c:orientation val="minMax"/>
        </c:scaling>
        <c:axPos val="b"/>
        <c:majorTickMark val="none"/>
        <c:tickLblPos val="nextTo"/>
        <c:crossAx val="104678912"/>
        <c:crosses val="autoZero"/>
        <c:auto val="1"/>
        <c:lblAlgn val="ctr"/>
        <c:lblOffset val="100"/>
      </c:catAx>
      <c:valAx>
        <c:axId val="104678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Mark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467737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7219520354073404E-2"/>
          <c:y val="4.1503267973856214E-2"/>
          <c:w val="0.89480662343677642"/>
          <c:h val="0.855495599814729"/>
        </c:manualLayout>
      </c:layout>
      <c:lineChart>
        <c:grouping val="stacked"/>
        <c:ser>
          <c:idx val="0"/>
          <c:order val="0"/>
          <c:spPr>
            <a:ln w="57150">
              <a:solidFill>
                <a:srgbClr val="003C68"/>
              </a:solidFill>
            </a:ln>
          </c:spPr>
          <c:marker>
            <c:symbol val="none"/>
          </c:marker>
          <c:cat>
            <c:numRef>
              <c:f>Tabelle1!$A$2:$A$25</c:f>
              <c:numCache>
                <c:formatCode>General</c:formatCode>
                <c:ptCount val="24"/>
                <c:pt idx="0">
                  <c:v>1896</c:v>
                </c:pt>
                <c:pt idx="1">
                  <c:v>1897</c:v>
                </c:pt>
                <c:pt idx="2">
                  <c:v>1898</c:v>
                </c:pt>
                <c:pt idx="3">
                  <c:v>1899</c:v>
                </c:pt>
                <c:pt idx="4">
                  <c:v>1900</c:v>
                </c:pt>
                <c:pt idx="5">
                  <c:v>1901</c:v>
                </c:pt>
                <c:pt idx="6">
                  <c:v>1902</c:v>
                </c:pt>
                <c:pt idx="7">
                  <c:v>1903</c:v>
                </c:pt>
                <c:pt idx="8">
                  <c:v>1904</c:v>
                </c:pt>
                <c:pt idx="9">
                  <c:v>1905</c:v>
                </c:pt>
                <c:pt idx="10">
                  <c:v>1906</c:v>
                </c:pt>
                <c:pt idx="11">
                  <c:v>1907</c:v>
                </c:pt>
                <c:pt idx="12">
                  <c:v>1908</c:v>
                </c:pt>
                <c:pt idx="13">
                  <c:v>1909</c:v>
                </c:pt>
                <c:pt idx="14">
                  <c:v>1910</c:v>
                </c:pt>
                <c:pt idx="15">
                  <c:v>1911</c:v>
                </c:pt>
                <c:pt idx="16">
                  <c:v>1912</c:v>
                </c:pt>
                <c:pt idx="17">
                  <c:v>1913</c:v>
                </c:pt>
                <c:pt idx="18">
                  <c:v>1914</c:v>
                </c:pt>
                <c:pt idx="19">
                  <c:v>1915</c:v>
                </c:pt>
                <c:pt idx="20">
                  <c:v>1916</c:v>
                </c:pt>
                <c:pt idx="21">
                  <c:v>1917</c:v>
                </c:pt>
                <c:pt idx="22">
                  <c:v>1918</c:v>
                </c:pt>
                <c:pt idx="23">
                  <c:v>1919</c:v>
                </c:pt>
              </c:numCache>
            </c:numRef>
          </c:cat>
          <c:val>
            <c:numRef>
              <c:f>Tabelle1!$I$2:$I$25</c:f>
              <c:numCache>
                <c:formatCode>General</c:formatCode>
                <c:ptCount val="24"/>
                <c:pt idx="0">
                  <c:v>438000</c:v>
                </c:pt>
                <c:pt idx="1">
                  <c:v>462000</c:v>
                </c:pt>
                <c:pt idx="2">
                  <c:v>491000</c:v>
                </c:pt>
                <c:pt idx="3">
                  <c:v>440000</c:v>
                </c:pt>
                <c:pt idx="4">
                  <c:v>425000</c:v>
                </c:pt>
                <c:pt idx="5">
                  <c:v>464000</c:v>
                </c:pt>
                <c:pt idx="6">
                  <c:v>466000</c:v>
                </c:pt>
                <c:pt idx="7">
                  <c:v>455000</c:v>
                </c:pt>
                <c:pt idx="8">
                  <c:v>469000</c:v>
                </c:pt>
                <c:pt idx="9">
                  <c:v>488000</c:v>
                </c:pt>
                <c:pt idx="10">
                  <c:v>459000</c:v>
                </c:pt>
                <c:pt idx="11">
                  <c:v>455000</c:v>
                </c:pt>
                <c:pt idx="12">
                  <c:v>487000</c:v>
                </c:pt>
                <c:pt idx="13">
                  <c:v>461000</c:v>
                </c:pt>
                <c:pt idx="14">
                  <c:v>514000</c:v>
                </c:pt>
                <c:pt idx="15">
                  <c:v>497000</c:v>
                </c:pt>
                <c:pt idx="16">
                  <c:v>533000</c:v>
                </c:pt>
                <c:pt idx="17">
                  <c:v>553000</c:v>
                </c:pt>
                <c:pt idx="18">
                  <c:v>482000</c:v>
                </c:pt>
                <c:pt idx="19">
                  <c:v>400000</c:v>
                </c:pt>
                <c:pt idx="20">
                  <c:v>371000</c:v>
                </c:pt>
                <c:pt idx="21">
                  <c:v>424000</c:v>
                </c:pt>
                <c:pt idx="22">
                  <c:v>449000</c:v>
                </c:pt>
                <c:pt idx="23">
                  <c:v>491000</c:v>
                </c:pt>
              </c:numCache>
            </c:numRef>
          </c:val>
        </c:ser>
        <c:dropLines/>
        <c:marker val="1"/>
        <c:axId val="104703104"/>
        <c:axId val="104704640"/>
      </c:lineChart>
      <c:catAx>
        <c:axId val="104703104"/>
        <c:scaling>
          <c:orientation val="minMax"/>
        </c:scaling>
        <c:axPos val="b"/>
        <c:numFmt formatCode="General" sourceLinked="1"/>
        <c:majorTickMark val="none"/>
        <c:tickLblPos val="nextTo"/>
        <c:crossAx val="104704640"/>
        <c:crosses val="autoZero"/>
        <c:auto val="1"/>
        <c:lblAlgn val="ctr"/>
        <c:lblOffset val="100"/>
      </c:catAx>
      <c:valAx>
        <c:axId val="1047046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470310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3929B-E525-4570-8C0D-0B81E1DE0D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63FD75-C78C-4044-9F31-5DE07CC3B0E8}">
      <dgm:prSet phldrT="[Text]"/>
      <dgm:spPr/>
      <dgm:t>
        <a:bodyPr/>
        <a:lstStyle/>
        <a:p>
          <a:r>
            <a:rPr lang="de-DE" dirty="0" smtClean="0"/>
            <a:t>I. Erste Einflüsse des Krieges auf die FW</a:t>
          </a:r>
          <a:endParaRPr lang="de-DE" dirty="0"/>
        </a:p>
      </dgm:t>
    </dgm:pt>
    <dgm:pt modelId="{F4019742-D11E-4D38-AD4C-B188C85B6289}" type="parTrans" cxnId="{180551F4-D7FA-4143-8850-9AD18FB146BE}">
      <dgm:prSet/>
      <dgm:spPr/>
      <dgm:t>
        <a:bodyPr/>
        <a:lstStyle/>
        <a:p>
          <a:endParaRPr lang="de-DE"/>
        </a:p>
      </dgm:t>
    </dgm:pt>
    <dgm:pt modelId="{F503129A-445F-485E-92A8-F7B5D10F84E5}" type="sibTrans" cxnId="{180551F4-D7FA-4143-8850-9AD18FB146BE}">
      <dgm:prSet/>
      <dgm:spPr/>
      <dgm:t>
        <a:bodyPr/>
        <a:lstStyle/>
        <a:p>
          <a:endParaRPr lang="de-DE"/>
        </a:p>
      </dgm:t>
    </dgm:pt>
    <dgm:pt modelId="{61DE29B0-D249-4DA0-B2EF-D9B86E95314D}">
      <dgm:prSet phldrT="[Text]"/>
      <dgm:spPr/>
      <dgm:t>
        <a:bodyPr/>
        <a:lstStyle/>
        <a:p>
          <a:r>
            <a:rPr lang="de-DE" dirty="0" smtClean="0"/>
            <a:t>IV. Nachkriegsforstwirtschaft</a:t>
          </a:r>
          <a:endParaRPr lang="de-DE" dirty="0"/>
        </a:p>
      </dgm:t>
    </dgm:pt>
    <dgm:pt modelId="{6B9CE468-C365-4FE8-87FB-01E249219522}" type="parTrans" cxnId="{A9135F98-39BD-400F-881B-85083122B0D1}">
      <dgm:prSet/>
      <dgm:spPr/>
      <dgm:t>
        <a:bodyPr/>
        <a:lstStyle/>
        <a:p>
          <a:endParaRPr lang="de-DE"/>
        </a:p>
      </dgm:t>
    </dgm:pt>
    <dgm:pt modelId="{986A630B-93A4-4EBB-ABD5-F5A73781D3D0}" type="sibTrans" cxnId="{A9135F98-39BD-400F-881B-85083122B0D1}">
      <dgm:prSet/>
      <dgm:spPr/>
      <dgm:t>
        <a:bodyPr/>
        <a:lstStyle/>
        <a:p>
          <a:endParaRPr lang="de-DE"/>
        </a:p>
      </dgm:t>
    </dgm:pt>
    <dgm:pt modelId="{9CF4C061-99E8-457F-8316-D0BC53CF433D}">
      <dgm:prSet phldrT="[Text]"/>
      <dgm:spPr/>
      <dgm:t>
        <a:bodyPr/>
        <a:lstStyle/>
        <a:p>
          <a:r>
            <a:rPr lang="de-DE" dirty="0" smtClean="0"/>
            <a:t>III. Übergang in die forstliche Kriegswirtschaft</a:t>
          </a:r>
          <a:endParaRPr lang="de-DE" dirty="0"/>
        </a:p>
      </dgm:t>
    </dgm:pt>
    <dgm:pt modelId="{CDF82209-74D0-46ED-BCCF-0CAAB2BD7B3F}" type="parTrans" cxnId="{40A220BA-49A1-42C8-A91C-2FA9AB05A233}">
      <dgm:prSet/>
      <dgm:spPr/>
      <dgm:t>
        <a:bodyPr/>
        <a:lstStyle/>
        <a:p>
          <a:endParaRPr lang="de-DE"/>
        </a:p>
      </dgm:t>
    </dgm:pt>
    <dgm:pt modelId="{FDDBADAA-FDEF-4FB7-A2C5-3BFF0A103FD4}" type="sibTrans" cxnId="{40A220BA-49A1-42C8-A91C-2FA9AB05A233}">
      <dgm:prSet/>
      <dgm:spPr/>
      <dgm:t>
        <a:bodyPr/>
        <a:lstStyle/>
        <a:p>
          <a:endParaRPr lang="de-DE"/>
        </a:p>
      </dgm:t>
    </dgm:pt>
    <dgm:pt modelId="{17AE1857-3BDF-41FF-A120-E7FB0E2BD190}">
      <dgm:prSet phldrT="[Text]"/>
      <dgm:spPr/>
      <dgm:t>
        <a:bodyPr/>
        <a:lstStyle/>
        <a:p>
          <a:r>
            <a:rPr lang="de-DE" dirty="0" smtClean="0"/>
            <a:t>III. Verstetigung der Kriegsforstwirtschaft</a:t>
          </a:r>
          <a:endParaRPr lang="de-DE" dirty="0"/>
        </a:p>
      </dgm:t>
    </dgm:pt>
    <dgm:pt modelId="{39DD81E0-EFE4-44D3-A722-083A428AEECD}" type="parTrans" cxnId="{0684014C-ED24-417C-9D7C-652D24BEB16E}">
      <dgm:prSet/>
      <dgm:spPr/>
      <dgm:t>
        <a:bodyPr/>
        <a:lstStyle/>
        <a:p>
          <a:endParaRPr lang="de-DE"/>
        </a:p>
      </dgm:t>
    </dgm:pt>
    <dgm:pt modelId="{37B2D4BB-D104-4971-8DFA-8503E0B288B7}" type="sibTrans" cxnId="{0684014C-ED24-417C-9D7C-652D24BEB16E}">
      <dgm:prSet/>
      <dgm:spPr/>
      <dgm:t>
        <a:bodyPr/>
        <a:lstStyle/>
        <a:p>
          <a:endParaRPr lang="de-DE"/>
        </a:p>
      </dgm:t>
    </dgm:pt>
    <dgm:pt modelId="{B9B55BC9-E1F1-4D93-871F-4B0653498066}" type="pres">
      <dgm:prSet presAssocID="{58C3929B-E525-4570-8C0D-0B81E1DE0D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83C905B-EDC8-489F-B664-964930FDF997}" type="pres">
      <dgm:prSet presAssocID="{58C3929B-E525-4570-8C0D-0B81E1DE0D73}" presName="dummyMaxCanvas" presStyleCnt="0">
        <dgm:presLayoutVars/>
      </dgm:prSet>
      <dgm:spPr/>
    </dgm:pt>
    <dgm:pt modelId="{DE3AA091-AF79-4925-B4A0-F6D8DC9315BC}" type="pres">
      <dgm:prSet presAssocID="{58C3929B-E525-4570-8C0D-0B81E1DE0D73}" presName="FourNodes_1" presStyleLbl="node1" presStyleIdx="0" presStyleCnt="4" custScaleX="118432" custLinFactNeighborX="35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1CE7AB-C7DF-4E10-AC27-0552D23A5483}" type="pres">
      <dgm:prSet presAssocID="{58C3929B-E525-4570-8C0D-0B81E1DE0D73}" presName="FourNodes_2" presStyleLbl="node1" presStyleIdx="1" presStyleCnt="4" custScaleX="1080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D515CC-A97F-45C3-8161-3067E9F457D6}" type="pres">
      <dgm:prSet presAssocID="{58C3929B-E525-4570-8C0D-0B81E1DE0D73}" presName="FourNodes_3" presStyleLbl="node1" presStyleIdx="2" presStyleCnt="4" custScaleX="915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813CCC-3454-4606-9FBD-ABE937542DC6}" type="pres">
      <dgm:prSet presAssocID="{58C3929B-E525-4570-8C0D-0B81E1DE0D73}" presName="FourNodes_4" presStyleLbl="node1" presStyleIdx="3" presStyleCnt="4" custScaleX="747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5B1BCA-DF47-4595-984F-95A8B0E8DE26}" type="pres">
      <dgm:prSet presAssocID="{58C3929B-E525-4570-8C0D-0B81E1DE0D73}" presName="FourConn_1-2" presStyleLbl="fgAccFollowNode1" presStyleIdx="0" presStyleCnt="3" custLinFactNeighborX="85337" custLinFactNeighborY="62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295C9A-1C93-48CB-BFD3-099FD00AE315}" type="pres">
      <dgm:prSet presAssocID="{58C3929B-E525-4570-8C0D-0B81E1DE0D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AA8D3A-5838-4675-BF3D-80E54F10A0BD}" type="pres">
      <dgm:prSet presAssocID="{58C3929B-E525-4570-8C0D-0B81E1DE0D73}" presName="FourConn_3-4" presStyleLbl="fgAccFollowNode1" presStyleIdx="2" presStyleCnt="3" custLinFactNeighborX="-80397" custLinFactNeighborY="-77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98EDE8-5633-4BF2-A2BC-19A7ADD52E58}" type="pres">
      <dgm:prSet presAssocID="{58C3929B-E525-4570-8C0D-0B81E1DE0D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52323B-B8FD-48B4-83EC-5156AAD50B2F}" type="pres">
      <dgm:prSet presAssocID="{58C3929B-E525-4570-8C0D-0B81E1DE0D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E0E450-3726-4F0F-95A0-AE2B1819E665}" type="pres">
      <dgm:prSet presAssocID="{58C3929B-E525-4570-8C0D-0B81E1DE0D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B79090-F2A7-45B6-82AD-923B9B08C587}" type="pres">
      <dgm:prSet presAssocID="{58C3929B-E525-4570-8C0D-0B81E1DE0D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9F4FEB7-DE4C-4813-822D-B33E34FD8A62}" type="presOf" srcId="{9CF4C061-99E8-457F-8316-D0BC53CF433D}" destId="{9752323B-B8FD-48B4-83EC-5156AAD50B2F}" srcOrd="1" destOrd="0" presId="urn:microsoft.com/office/officeart/2005/8/layout/vProcess5"/>
    <dgm:cxn modelId="{B94B99EA-EB07-4923-84CC-7DFED46EEE03}" type="presOf" srcId="{9CF4C061-99E8-457F-8316-D0BC53CF433D}" destId="{FE1CE7AB-C7DF-4E10-AC27-0552D23A5483}" srcOrd="0" destOrd="0" presId="urn:microsoft.com/office/officeart/2005/8/layout/vProcess5"/>
    <dgm:cxn modelId="{A9135F98-39BD-400F-881B-85083122B0D1}" srcId="{58C3929B-E525-4570-8C0D-0B81E1DE0D73}" destId="{61DE29B0-D249-4DA0-B2EF-D9B86E95314D}" srcOrd="3" destOrd="0" parTransId="{6B9CE468-C365-4FE8-87FB-01E249219522}" sibTransId="{986A630B-93A4-4EBB-ABD5-F5A73781D3D0}"/>
    <dgm:cxn modelId="{180551F4-D7FA-4143-8850-9AD18FB146BE}" srcId="{58C3929B-E525-4570-8C0D-0B81E1DE0D73}" destId="{5663FD75-C78C-4044-9F31-5DE07CC3B0E8}" srcOrd="0" destOrd="0" parTransId="{F4019742-D11E-4D38-AD4C-B188C85B6289}" sibTransId="{F503129A-445F-485E-92A8-F7B5D10F84E5}"/>
    <dgm:cxn modelId="{003A2171-BBCA-4A9B-B597-4B752FD5A273}" type="presOf" srcId="{5663FD75-C78C-4044-9F31-5DE07CC3B0E8}" destId="{CB98EDE8-5633-4BF2-A2BC-19A7ADD52E58}" srcOrd="1" destOrd="0" presId="urn:microsoft.com/office/officeart/2005/8/layout/vProcess5"/>
    <dgm:cxn modelId="{0684014C-ED24-417C-9D7C-652D24BEB16E}" srcId="{58C3929B-E525-4570-8C0D-0B81E1DE0D73}" destId="{17AE1857-3BDF-41FF-A120-E7FB0E2BD190}" srcOrd="2" destOrd="0" parTransId="{39DD81E0-EFE4-44D3-A722-083A428AEECD}" sibTransId="{37B2D4BB-D104-4971-8DFA-8503E0B288B7}"/>
    <dgm:cxn modelId="{C5C0CF70-06A4-451B-87F1-D85B10026306}" type="presOf" srcId="{61DE29B0-D249-4DA0-B2EF-D9B86E95314D}" destId="{C6B79090-F2A7-45B6-82AD-923B9B08C587}" srcOrd="1" destOrd="0" presId="urn:microsoft.com/office/officeart/2005/8/layout/vProcess5"/>
    <dgm:cxn modelId="{2EF8FA95-B1AC-479C-9D3D-0F999900ABD5}" type="presOf" srcId="{17AE1857-3BDF-41FF-A120-E7FB0E2BD190}" destId="{37E0E450-3726-4F0F-95A0-AE2B1819E665}" srcOrd="1" destOrd="0" presId="urn:microsoft.com/office/officeart/2005/8/layout/vProcess5"/>
    <dgm:cxn modelId="{ED15E524-DAD8-4175-AE18-FB5B41093811}" type="presOf" srcId="{17AE1857-3BDF-41FF-A120-E7FB0E2BD190}" destId="{B7D515CC-A97F-45C3-8161-3067E9F457D6}" srcOrd="0" destOrd="0" presId="urn:microsoft.com/office/officeart/2005/8/layout/vProcess5"/>
    <dgm:cxn modelId="{40A220BA-49A1-42C8-A91C-2FA9AB05A233}" srcId="{58C3929B-E525-4570-8C0D-0B81E1DE0D73}" destId="{9CF4C061-99E8-457F-8316-D0BC53CF433D}" srcOrd="1" destOrd="0" parTransId="{CDF82209-74D0-46ED-BCCF-0CAAB2BD7B3F}" sibTransId="{FDDBADAA-FDEF-4FB7-A2C5-3BFF0A103FD4}"/>
    <dgm:cxn modelId="{8F6C9790-1F8D-4DE2-91C8-91F1A4269069}" type="presOf" srcId="{5663FD75-C78C-4044-9F31-5DE07CC3B0E8}" destId="{DE3AA091-AF79-4925-B4A0-F6D8DC9315BC}" srcOrd="0" destOrd="0" presId="urn:microsoft.com/office/officeart/2005/8/layout/vProcess5"/>
    <dgm:cxn modelId="{71C296C4-E0C0-4FA6-8B2A-7A45F8ADB29F}" type="presOf" srcId="{F503129A-445F-485E-92A8-F7B5D10F84E5}" destId="{C65B1BCA-DF47-4595-984F-95A8B0E8DE26}" srcOrd="0" destOrd="0" presId="urn:microsoft.com/office/officeart/2005/8/layout/vProcess5"/>
    <dgm:cxn modelId="{3147CAA8-CFB9-413F-BA57-49D5FB8C00DE}" type="presOf" srcId="{61DE29B0-D249-4DA0-B2EF-D9B86E95314D}" destId="{AE813CCC-3454-4606-9FBD-ABE937542DC6}" srcOrd="0" destOrd="0" presId="urn:microsoft.com/office/officeart/2005/8/layout/vProcess5"/>
    <dgm:cxn modelId="{1AB4638F-AB59-4775-A6B2-8757A3A75B66}" type="presOf" srcId="{58C3929B-E525-4570-8C0D-0B81E1DE0D73}" destId="{B9B55BC9-E1F1-4D93-871F-4B0653498066}" srcOrd="0" destOrd="0" presId="urn:microsoft.com/office/officeart/2005/8/layout/vProcess5"/>
    <dgm:cxn modelId="{D3406053-A9FE-4C0E-8B38-ECE3DB0E3D3A}" type="presOf" srcId="{FDDBADAA-FDEF-4FB7-A2C5-3BFF0A103FD4}" destId="{30295C9A-1C93-48CB-BFD3-099FD00AE315}" srcOrd="0" destOrd="0" presId="urn:microsoft.com/office/officeart/2005/8/layout/vProcess5"/>
    <dgm:cxn modelId="{3AFFF594-EB0E-4C2C-AE1D-4BD4B6B87A5E}" type="presOf" srcId="{37B2D4BB-D104-4971-8DFA-8503E0B288B7}" destId="{05AA8D3A-5838-4675-BF3D-80E54F10A0BD}" srcOrd="0" destOrd="0" presId="urn:microsoft.com/office/officeart/2005/8/layout/vProcess5"/>
    <dgm:cxn modelId="{4D0C6934-D9AD-4BCF-8AAB-81BA7A524D20}" type="presParOf" srcId="{B9B55BC9-E1F1-4D93-871F-4B0653498066}" destId="{483C905B-EDC8-489F-B664-964930FDF997}" srcOrd="0" destOrd="0" presId="urn:microsoft.com/office/officeart/2005/8/layout/vProcess5"/>
    <dgm:cxn modelId="{B1AEC305-DF70-4428-9210-793543CA3A98}" type="presParOf" srcId="{B9B55BC9-E1F1-4D93-871F-4B0653498066}" destId="{DE3AA091-AF79-4925-B4A0-F6D8DC9315BC}" srcOrd="1" destOrd="0" presId="urn:microsoft.com/office/officeart/2005/8/layout/vProcess5"/>
    <dgm:cxn modelId="{1C338311-2F9B-4148-A196-379D4FCB3277}" type="presParOf" srcId="{B9B55BC9-E1F1-4D93-871F-4B0653498066}" destId="{FE1CE7AB-C7DF-4E10-AC27-0552D23A5483}" srcOrd="2" destOrd="0" presId="urn:microsoft.com/office/officeart/2005/8/layout/vProcess5"/>
    <dgm:cxn modelId="{279BDFF4-31C3-4FF2-B603-92548A21DDC6}" type="presParOf" srcId="{B9B55BC9-E1F1-4D93-871F-4B0653498066}" destId="{B7D515CC-A97F-45C3-8161-3067E9F457D6}" srcOrd="3" destOrd="0" presId="urn:microsoft.com/office/officeart/2005/8/layout/vProcess5"/>
    <dgm:cxn modelId="{6750E8A7-42C5-49D6-8720-BE2E03290B20}" type="presParOf" srcId="{B9B55BC9-E1F1-4D93-871F-4B0653498066}" destId="{AE813CCC-3454-4606-9FBD-ABE937542DC6}" srcOrd="4" destOrd="0" presId="urn:microsoft.com/office/officeart/2005/8/layout/vProcess5"/>
    <dgm:cxn modelId="{2F929A97-F68F-4581-8BF3-E062F6F0292B}" type="presParOf" srcId="{B9B55BC9-E1F1-4D93-871F-4B0653498066}" destId="{C65B1BCA-DF47-4595-984F-95A8B0E8DE26}" srcOrd="5" destOrd="0" presId="urn:microsoft.com/office/officeart/2005/8/layout/vProcess5"/>
    <dgm:cxn modelId="{3DC2FBEE-359F-4BA6-AC3F-34E61983443F}" type="presParOf" srcId="{B9B55BC9-E1F1-4D93-871F-4B0653498066}" destId="{30295C9A-1C93-48CB-BFD3-099FD00AE315}" srcOrd="6" destOrd="0" presId="urn:microsoft.com/office/officeart/2005/8/layout/vProcess5"/>
    <dgm:cxn modelId="{2FFC032D-EDE1-498F-9586-AD91C0952C7D}" type="presParOf" srcId="{B9B55BC9-E1F1-4D93-871F-4B0653498066}" destId="{05AA8D3A-5838-4675-BF3D-80E54F10A0BD}" srcOrd="7" destOrd="0" presId="urn:microsoft.com/office/officeart/2005/8/layout/vProcess5"/>
    <dgm:cxn modelId="{5536B8AF-FA09-4CF3-B5CE-37AC895FCA9C}" type="presParOf" srcId="{B9B55BC9-E1F1-4D93-871F-4B0653498066}" destId="{CB98EDE8-5633-4BF2-A2BC-19A7ADD52E58}" srcOrd="8" destOrd="0" presId="urn:microsoft.com/office/officeart/2005/8/layout/vProcess5"/>
    <dgm:cxn modelId="{0193AC01-4B72-4271-8008-76CA49A3129D}" type="presParOf" srcId="{B9B55BC9-E1F1-4D93-871F-4B0653498066}" destId="{9752323B-B8FD-48B4-83EC-5156AAD50B2F}" srcOrd="9" destOrd="0" presId="urn:microsoft.com/office/officeart/2005/8/layout/vProcess5"/>
    <dgm:cxn modelId="{BA851B20-48A9-4C51-AE3B-9A6EB86CDE85}" type="presParOf" srcId="{B9B55BC9-E1F1-4D93-871F-4B0653498066}" destId="{37E0E450-3726-4F0F-95A0-AE2B1819E665}" srcOrd="10" destOrd="0" presId="urn:microsoft.com/office/officeart/2005/8/layout/vProcess5"/>
    <dgm:cxn modelId="{1C0D12DD-FE95-4B5F-B696-1E440E10CCC3}" type="presParOf" srcId="{B9B55BC9-E1F1-4D93-871F-4B0653498066}" destId="{C6B79090-F2A7-45B6-82AD-923B9B08C587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881B3-DCD9-4924-8B34-F5BE856A5AB7}" type="datetimeFigureOut">
              <a:rPr lang="de-DE" smtClean="0"/>
              <a:pPr/>
              <a:t>20.05.2009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18B0-A8E3-43A4-A7BA-28B74A323B6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66D1EF1-3C3B-4BD1-A96B-08DAA39E53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6E93-7AB3-4A17-ABA6-59474C78383A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7BA8-B724-4150-ADDE-9A0E85F8EFC4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D32-57A0-4152-BEF5-F4942B3F1B0B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2DEB2-F96B-4BF9-9B84-EA7E26085FFA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8262-409C-4171-A5B3-A87B6CDC67AC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0035-268A-456C-B305-E543865C6B40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74E72-2D87-44C6-9AB9-270709B0C8DB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A5EA-B999-44FD-947F-E0B34435A580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25F4-14E1-4A16-B68B-A37B69A6ECB5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D76C4-5CA4-4B93-81B8-46997535CD5C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EB8D-70F8-4E7C-A7F2-F853489E8F5B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6861175"/>
        </p:xfrm>
        <a:graphic>
          <a:graphicData uri="http://schemas.openxmlformats.org/presentationml/2006/ole">
            <p:oleObj spid="_x0000_s1026" name="Photo Editor-Foto" r:id="rId14" imgW="13657143" imgH="10247619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C68"/>
                </a:solidFill>
                <a:latin typeface="+mn-lt"/>
              </a:defRPr>
            </a:lvl1pPr>
          </a:lstStyle>
          <a:p>
            <a:pPr>
              <a:defRPr/>
            </a:pPr>
            <a:fld id="{C2DEC865-CAD5-4D4B-894C-52A155B05D7E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C6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Anlass der Präsentation (Fußzeile)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C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C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C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C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C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8CE7D2-2C1D-4496-B416-1E10DA5EAAA0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28750"/>
            <a:ext cx="8153400" cy="4286250"/>
          </a:xfrm>
        </p:spPr>
        <p:txBody>
          <a:bodyPr/>
          <a:lstStyle/>
          <a:p>
            <a:pPr algn="ctr" eaLnBrk="1" hangingPunct="1"/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 smtClean="0"/>
              <a:t>Waldnutzung in Kriegs- und Nachkriegszeiten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772400" cy="1100142"/>
          </a:xfrm>
        </p:spPr>
        <p:txBody>
          <a:bodyPr/>
          <a:lstStyle/>
          <a:p>
            <a:r>
              <a:rPr lang="de-DE" dirty="0" smtClean="0"/>
              <a:t>Holzpreise in Deutschland </a:t>
            </a:r>
            <a:br>
              <a:rPr lang="de-DE" dirty="0" smtClean="0"/>
            </a:br>
            <a:r>
              <a:rPr lang="de-DE" dirty="0" smtClean="0"/>
              <a:t>vor dem Ersten Weltkrieg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7772400" cy="457200"/>
          </a:xfrm>
        </p:spPr>
        <p:txBody>
          <a:bodyPr/>
          <a:lstStyle/>
          <a:p>
            <a:r>
              <a:rPr lang="de-DE" sz="3600" dirty="0" smtClean="0"/>
              <a:t>Beginn des Ersten Weltkriegs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5286412"/>
          </a:xfrm>
        </p:spPr>
        <p:txBody>
          <a:bodyPr/>
          <a:lstStyle/>
          <a:p>
            <a:pPr marL="342900" lvl="2" indent="-342900"/>
            <a:endParaRPr lang="de-DE" sz="2800" dirty="0" smtClean="0"/>
          </a:p>
          <a:p>
            <a:pPr marL="342900" lvl="2" indent="-342900"/>
            <a:r>
              <a:rPr lang="de-DE" sz="2800" dirty="0" smtClean="0"/>
              <a:t>Viele Bauern/Landarbeiter/Waldarbeiter zu Armee eingezogen</a:t>
            </a:r>
          </a:p>
          <a:p>
            <a:pPr marL="342900" lvl="2" indent="-342900"/>
            <a:endParaRPr lang="de-DE" sz="2800" dirty="0" smtClean="0"/>
          </a:p>
          <a:p>
            <a:pPr marL="342900" lvl="2" indent="-342900"/>
            <a:r>
              <a:rPr lang="de-DE" sz="2800" dirty="0" smtClean="0"/>
              <a:t>Zahlreiche Kriegsfreiwillige</a:t>
            </a:r>
          </a:p>
          <a:p>
            <a:pPr marL="342900" lvl="2" indent="-342900"/>
            <a:endParaRPr lang="de-DE" sz="2800" dirty="0" smtClean="0"/>
          </a:p>
          <a:p>
            <a:pPr marL="342900" lvl="2" indent="-342900"/>
            <a:r>
              <a:rPr lang="de-DE" sz="2800" dirty="0" smtClean="0"/>
              <a:t>Kein Erlass des Jahres 1914 bezog sich direkt auf den Holzeinschlag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772400" cy="457200"/>
          </a:xfrm>
        </p:spPr>
        <p:txBody>
          <a:bodyPr/>
          <a:lstStyle/>
          <a:p>
            <a:r>
              <a:rPr lang="de-DE" dirty="0" smtClean="0"/>
              <a:t>Anzahl der Waldarbeiter in </a:t>
            </a:r>
            <a:br>
              <a:rPr lang="de-DE" dirty="0" smtClean="0"/>
            </a:br>
            <a:r>
              <a:rPr lang="de-DE" dirty="0" smtClean="0"/>
              <a:t>braunschweigischen Staatsforsten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9297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72400" cy="457200"/>
          </a:xfrm>
        </p:spPr>
        <p:txBody>
          <a:bodyPr/>
          <a:lstStyle/>
          <a:p>
            <a:r>
              <a:rPr lang="de-DE" sz="4000" b="1" dirty="0" smtClean="0"/>
              <a:t>Ab 1915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Handelsblockade</a:t>
            </a:r>
          </a:p>
          <a:p>
            <a:endParaRPr lang="de-DE" sz="2800" dirty="0" smtClean="0"/>
          </a:p>
          <a:p>
            <a:r>
              <a:rPr lang="de-DE" sz="2800" dirty="0" smtClean="0"/>
              <a:t>Versuche, die Forstnebennutzungen auszuweiten</a:t>
            </a:r>
          </a:p>
          <a:p>
            <a:endParaRPr lang="de-DE" sz="2800" dirty="0" smtClean="0"/>
          </a:p>
          <a:p>
            <a:r>
              <a:rPr lang="de-DE" sz="2800" dirty="0" smtClean="0"/>
              <a:t>Nachfragesteigerungen</a:t>
            </a:r>
          </a:p>
          <a:p>
            <a:endParaRPr lang="de-DE" sz="2800" dirty="0" smtClean="0"/>
          </a:p>
          <a:p>
            <a:r>
              <a:rPr lang="de-DE" sz="2800" dirty="0" smtClean="0"/>
              <a:t>Holzpreissteigerungen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7772400" cy="1343020"/>
          </a:xfrm>
        </p:spPr>
        <p:txBody>
          <a:bodyPr/>
          <a:lstStyle/>
          <a:p>
            <a:pPr algn="ctr"/>
            <a:r>
              <a:rPr lang="de-DE" sz="3200" dirty="0" smtClean="0"/>
              <a:t>Welche forstlichen Nebennutzungen wurden ausgeweitet?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535785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143800" cy="55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4572032" cy="62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5452" y="1071545"/>
            <a:ext cx="6606944" cy="536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500594" cy="624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5143504" y="1500174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Form und Stil</a:t>
            </a:r>
          </a:p>
          <a:p>
            <a:endParaRPr lang="de-DE" sz="3200" dirty="0" smtClean="0">
              <a:solidFill>
                <a:srgbClr val="002060"/>
              </a:solidFill>
              <a:latin typeface="+mn-lt"/>
              <a:cs typeface="Rod" pitchFamily="49" charset="-79"/>
            </a:endParaRPr>
          </a:p>
          <a:p>
            <a:r>
              <a:rPr lang="de-DE" sz="3200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Motiv</a:t>
            </a:r>
          </a:p>
          <a:p>
            <a:endParaRPr lang="de-DE" sz="3200" dirty="0" smtClean="0">
              <a:solidFill>
                <a:srgbClr val="002060"/>
              </a:solidFill>
              <a:latin typeface="+mn-lt"/>
              <a:cs typeface="Rod" pitchFamily="49" charset="-79"/>
            </a:endParaRPr>
          </a:p>
          <a:p>
            <a:r>
              <a:rPr lang="de-DE" sz="3200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Entstehungskontext</a:t>
            </a:r>
          </a:p>
          <a:p>
            <a:endParaRPr lang="de-DE" sz="3200" dirty="0" smtClean="0">
              <a:solidFill>
                <a:srgbClr val="002060"/>
              </a:solidFill>
              <a:latin typeface="+mn-lt"/>
              <a:cs typeface="Rod" pitchFamily="49" charset="-79"/>
            </a:endParaRPr>
          </a:p>
          <a:p>
            <a:endParaRPr lang="de-DE" sz="3200" dirty="0" smtClean="0">
              <a:solidFill>
                <a:srgbClr val="002060"/>
              </a:solidFill>
              <a:latin typeface="+mn-lt"/>
              <a:cs typeface="Rod" pitchFamily="49" charset="-79"/>
            </a:endParaRPr>
          </a:p>
          <a:p>
            <a:endParaRPr lang="de-DE" sz="3200" dirty="0" smtClean="0">
              <a:solidFill>
                <a:srgbClr val="002060"/>
              </a:solidFill>
              <a:latin typeface="+mn-lt"/>
              <a:cs typeface="Rod" pitchFamily="49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F8371B-6D2F-4339-936D-EF6735289821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7772400" cy="842963"/>
          </a:xfrm>
        </p:spPr>
        <p:txBody>
          <a:bodyPr/>
          <a:lstStyle/>
          <a:p>
            <a:pPr eaLnBrk="1" hangingPunct="1"/>
            <a:r>
              <a:rPr lang="de-DE" sz="4400" b="1" smtClean="0"/>
              <a:t>Thema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71688"/>
            <a:ext cx="8358187" cy="3786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4000" dirty="0" smtClean="0"/>
              <a:t>Prozesse der Waldnutzung in Kriegs- und Nachkriegszeiten offenlegen. </a:t>
            </a:r>
          </a:p>
          <a:p>
            <a:pPr algn="ctr" eaLnBrk="1" hangingPunct="1">
              <a:buFontTx/>
              <a:buNone/>
            </a:pPr>
            <a:r>
              <a:rPr lang="de-DE" sz="4000" dirty="0" smtClean="0"/>
              <a:t>Beispiele aus der preußischen Provinz von 1914 – 1950.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612" y="1214423"/>
            <a:ext cx="6674908" cy="48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457200"/>
          </a:xfrm>
        </p:spPr>
        <p:txBody>
          <a:bodyPr/>
          <a:lstStyle/>
          <a:p>
            <a:r>
              <a:rPr lang="de-DE" dirty="0" smtClean="0"/>
              <a:t>‚Hamsternde‘ Kinder in Münster</a:t>
            </a:r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idx="1"/>
          </p:nvPr>
        </p:nvPicPr>
        <p:blipFill>
          <a:blip r:embed="rId2"/>
          <a:srcRect l="32574" t="18519" r="12339" b="22954"/>
          <a:stretch>
            <a:fillRect/>
          </a:stretch>
        </p:blipFill>
        <p:spPr bwMode="auto">
          <a:xfrm>
            <a:off x="500034" y="1142984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6143644"/>
            <a:ext cx="7858180" cy="714356"/>
          </a:xfrm>
        </p:spPr>
        <p:txBody>
          <a:bodyPr/>
          <a:lstStyle/>
          <a:p>
            <a:r>
              <a:rPr lang="en-US" b="1" dirty="0" err="1" smtClean="0"/>
              <a:t>Roheinnahmen</a:t>
            </a:r>
            <a:r>
              <a:rPr lang="en-US" b="1" dirty="0" smtClean="0"/>
              <a:t> </a:t>
            </a:r>
            <a:r>
              <a:rPr lang="en-US" b="1" dirty="0" err="1" smtClean="0"/>
              <a:t>aus</a:t>
            </a:r>
            <a:r>
              <a:rPr lang="en-US" b="1" dirty="0" smtClean="0"/>
              <a:t> </a:t>
            </a:r>
            <a:r>
              <a:rPr lang="en-US" b="1" dirty="0" err="1" smtClean="0"/>
              <a:t>Nebennutzungen</a:t>
            </a:r>
            <a:r>
              <a:rPr lang="en-US" dirty="0" smtClean="0"/>
              <a:t>, </a:t>
            </a:r>
            <a:r>
              <a:rPr lang="en-US" dirty="0" err="1" smtClean="0"/>
              <a:t>Braunschweig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285720" y="357166"/>
            <a:ext cx="53578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Größenordnung?</a:t>
            </a: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003C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5000628" cy="917575"/>
          </a:xfrm>
        </p:spPr>
        <p:txBody>
          <a:bodyPr/>
          <a:lstStyle/>
          <a:p>
            <a:r>
              <a:rPr lang="de-DE" sz="3200" dirty="0" smtClean="0"/>
              <a:t>Streumaterialverkauf der anhalt. Staatsforste</a:t>
            </a:r>
          </a:p>
        </p:txBody>
      </p:sp>
      <p:graphicFrame>
        <p:nvGraphicFramePr>
          <p:cNvPr id="4" name="Diagramm 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19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0" y="6072188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de-DE" sz="1600" dirty="0">
                <a:latin typeface="Calibri" pitchFamily="34" charset="0"/>
                <a:cs typeface="Times New Roman" pitchFamily="18" charset="0"/>
              </a:rPr>
              <a:t>Eigene Darstellung, Datengrundlage: Anhaltinische Staatsforstverwaltung (</a:t>
            </a:r>
            <a:r>
              <a:rPr lang="de-DE" sz="1600" dirty="0" err="1">
                <a:latin typeface="Calibri" pitchFamily="34" charset="0"/>
                <a:cs typeface="Times New Roman" pitchFamily="18" charset="0"/>
              </a:rPr>
              <a:t>Hg</a:t>
            </a:r>
            <a:r>
              <a:rPr lang="de-DE" sz="1600" dirty="0">
                <a:latin typeface="Calibri" pitchFamily="34" charset="0"/>
                <a:cs typeface="Times New Roman" pitchFamily="18" charset="0"/>
              </a:rPr>
              <a:t>.): Die Zusammenstellung </a:t>
            </a:r>
          </a:p>
          <a:p>
            <a:pPr algn="just"/>
            <a:r>
              <a:rPr lang="de-DE" sz="1600" dirty="0">
                <a:latin typeface="Calibri" pitchFamily="34" charset="0"/>
                <a:cs typeface="Times New Roman" pitchFamily="18" charset="0"/>
              </a:rPr>
              <a:t>der wichtigsten Wirtschafts-Ergebnisse in den Staatsforsten Anhalts, Dessau 1889 – 1923.</a:t>
            </a:r>
            <a:endParaRPr lang="de-DE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857784" cy="928694"/>
          </a:xfrm>
        </p:spPr>
        <p:txBody>
          <a:bodyPr/>
          <a:lstStyle/>
          <a:p>
            <a:r>
              <a:rPr lang="de-DE" sz="2800" dirty="0" smtClean="0"/>
              <a:t>Indikator der Nachfragesteigerung</a:t>
            </a:r>
            <a:endParaRPr lang="de-DE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457200"/>
          </a:xfrm>
        </p:spPr>
        <p:txBody>
          <a:bodyPr/>
          <a:lstStyle/>
          <a:p>
            <a:r>
              <a:rPr lang="de-DE" sz="3600" dirty="0" smtClean="0"/>
              <a:t>Ab </a:t>
            </a:r>
            <a:r>
              <a:rPr lang="de-DE" sz="4000" dirty="0" smtClean="0"/>
              <a:t>1916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72" y="1643050"/>
            <a:ext cx="7772400" cy="3886200"/>
          </a:xfrm>
        </p:spPr>
        <p:txBody>
          <a:bodyPr/>
          <a:lstStyle/>
          <a:p>
            <a:r>
              <a:rPr lang="de-DE" sz="2800" dirty="0" smtClean="0"/>
              <a:t>Nachfragesteigerung: Holz als Roh- und Ersatzstoff,</a:t>
            </a:r>
          </a:p>
          <a:p>
            <a:r>
              <a:rPr lang="de-DE" sz="2800" dirty="0" smtClean="0"/>
              <a:t>Heranziehen ländlicher Bevölkerung zu Arbeitseinsätzen,</a:t>
            </a:r>
          </a:p>
          <a:p>
            <a:r>
              <a:rPr lang="de-DE" sz="2800" dirty="0" smtClean="0"/>
              <a:t>Arbeitskräfte- und Transportfahrzeugmangel,</a:t>
            </a:r>
          </a:p>
          <a:p>
            <a:r>
              <a:rPr lang="de-DE" sz="2800" dirty="0" smtClean="0"/>
              <a:t>Einführung von Traktoren und Motorsägen,</a:t>
            </a:r>
          </a:p>
          <a:p>
            <a:r>
              <a:rPr lang="de-DE" sz="2800" dirty="0" smtClean="0"/>
              <a:t>Kriegsgefangene als Waldarbeiter,</a:t>
            </a:r>
          </a:p>
          <a:p>
            <a:r>
              <a:rPr lang="de-DE" sz="2800" dirty="0" smtClean="0"/>
              <a:t>Expertengremien: Dt. Forstwirtschaftsrat, u.a.</a:t>
            </a:r>
          </a:p>
          <a:p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000250"/>
            <a:ext cx="8737600" cy="2428875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428625" y="4929188"/>
            <a:ext cx="77866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Gewehrschaft aus </a:t>
            </a:r>
            <a:r>
              <a:rPr lang="de-DE" sz="1800" b="1" dirty="0" err="1">
                <a:solidFill>
                  <a:srgbClr val="002060"/>
                </a:solidFill>
                <a:latin typeface="+mn-lt"/>
                <a:cs typeface="Rod" pitchFamily="49" charset="-79"/>
              </a:rPr>
              <a:t>Nussholz</a:t>
            </a:r>
            <a:r>
              <a:rPr lang="de-DE" sz="18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, </a:t>
            </a:r>
          </a:p>
          <a:p>
            <a:pPr>
              <a:defRPr/>
            </a:pPr>
            <a:r>
              <a:rPr lang="de-DE" sz="1400" dirty="0">
                <a:solidFill>
                  <a:srgbClr val="002060"/>
                </a:solidFill>
                <a:latin typeface="+mn-lt"/>
                <a:cs typeface="Rod" pitchFamily="49" charset="-79"/>
              </a:rPr>
              <a:t>http://www.baumdoctor.com/bild/baeume/baum-des-jahres-2008-5.jpg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286808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Photo</a:t>
            </a:r>
            <a:r>
              <a:rPr lang="de-DE" dirty="0" smtClean="0"/>
              <a:t>: Max </a:t>
            </a:r>
            <a:r>
              <a:rPr lang="de-DE" dirty="0" err="1" smtClean="0"/>
              <a:t>Wipperling</a:t>
            </a:r>
            <a:r>
              <a:rPr lang="de-DE" dirty="0" smtClean="0"/>
              <a:t>, Verlag: Emil Hartmann, Straßburg i.E.</a:t>
            </a:r>
            <a:endParaRPr lang="de-DE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071546"/>
            <a:ext cx="7151687" cy="47863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5072066" cy="1143000"/>
          </a:xfrm>
        </p:spPr>
        <p:txBody>
          <a:bodyPr/>
          <a:lstStyle/>
          <a:p>
            <a:r>
              <a:rPr lang="de-DE" sz="2800" dirty="0" smtClean="0"/>
              <a:t>Feldpostkarte Verlag W. Springer Söhne, Straßburg </a:t>
            </a:r>
            <a:r>
              <a:rPr lang="de-DE" sz="2800" dirty="0" err="1" smtClean="0"/>
              <a:t>i.E.</a:t>
            </a:r>
            <a:endParaRPr lang="de-DE" sz="2800" dirty="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8581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7772400" cy="457200"/>
          </a:xfrm>
        </p:spPr>
        <p:txBody>
          <a:bodyPr/>
          <a:lstStyle/>
          <a:p>
            <a:r>
              <a:rPr lang="de-DE" dirty="0" smtClean="0"/>
              <a:t>Verlag A. Hoffmann, Berlin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785926"/>
            <a:ext cx="8323262" cy="48577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457200"/>
          </a:xfrm>
        </p:spPr>
        <p:txBody>
          <a:bodyPr/>
          <a:lstStyle/>
          <a:p>
            <a:r>
              <a:rPr lang="de-DE" sz="3200" dirty="0" smtClean="0"/>
              <a:t>Gliederung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000108"/>
            <a:ext cx="7772400" cy="5643602"/>
          </a:xfrm>
        </p:spPr>
        <p:txBody>
          <a:bodyPr/>
          <a:lstStyle/>
          <a:p>
            <a:r>
              <a:rPr lang="de-DE" sz="2400" dirty="0" smtClean="0"/>
              <a:t>Einleitung</a:t>
            </a:r>
          </a:p>
          <a:p>
            <a:r>
              <a:rPr lang="de-DE" sz="2400" dirty="0" smtClean="0"/>
              <a:t>Wirtschaftliche Bedeutung des Waldes bis 1914</a:t>
            </a:r>
          </a:p>
          <a:p>
            <a:endParaRPr lang="de-DE" sz="2400" dirty="0" smtClean="0"/>
          </a:p>
          <a:p>
            <a:r>
              <a:rPr lang="de-DE" sz="2400" dirty="0" smtClean="0"/>
              <a:t>Maßnahmen zu Kriegsbeginn</a:t>
            </a:r>
          </a:p>
          <a:p>
            <a:r>
              <a:rPr lang="de-DE" sz="2400" dirty="0" smtClean="0"/>
              <a:t>Schaffen eines Produktionswaldes</a:t>
            </a:r>
          </a:p>
          <a:p>
            <a:r>
              <a:rPr lang="de-DE" sz="2400" dirty="0" smtClean="0"/>
              <a:t>Auftauchende Probleme</a:t>
            </a:r>
          </a:p>
          <a:p>
            <a:endParaRPr lang="de-DE" sz="2400" dirty="0" smtClean="0"/>
          </a:p>
          <a:p>
            <a:r>
              <a:rPr lang="de-DE" sz="2400" dirty="0" smtClean="0"/>
              <a:t>Nachkriegszeit</a:t>
            </a:r>
          </a:p>
          <a:p>
            <a:r>
              <a:rPr lang="de-DE" sz="2400" dirty="0" smtClean="0"/>
              <a:t>Politisch-ideologische Aneignung des Waldes</a:t>
            </a:r>
          </a:p>
          <a:p>
            <a:endParaRPr lang="de-DE" sz="2400" dirty="0" smtClean="0"/>
          </a:p>
          <a:p>
            <a:r>
              <a:rPr lang="de-DE" sz="2400" dirty="0" smtClean="0"/>
              <a:t>Ökologische Auswirkungen der Kriegszeit</a:t>
            </a:r>
          </a:p>
          <a:p>
            <a:r>
              <a:rPr lang="de-DE" sz="2400" dirty="0" smtClean="0"/>
              <a:t>Schlussbetrachtung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43500" cy="6794500"/>
          </a:xfrm>
        </p:spPr>
      </p:pic>
      <p:sp>
        <p:nvSpPr>
          <p:cNvPr id="36866" name="Textfeld 2"/>
          <p:cNvSpPr txBox="1">
            <a:spLocks noChangeArrowheads="1"/>
          </p:cNvSpPr>
          <p:nvPr/>
        </p:nvSpPr>
        <p:spPr bwMode="auto">
          <a:xfrm>
            <a:off x="5643570" y="1000108"/>
            <a:ext cx="2428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 err="1">
                <a:latin typeface="Calibri" pitchFamily="34" charset="0"/>
              </a:rPr>
              <a:t>Photo</a:t>
            </a:r>
            <a:r>
              <a:rPr lang="de-DE" sz="2800" dirty="0">
                <a:latin typeface="Calibri" pitchFamily="34" charset="0"/>
              </a:rPr>
              <a:t>: Max </a:t>
            </a:r>
            <a:r>
              <a:rPr lang="de-DE" sz="2800" dirty="0" err="1">
                <a:latin typeface="Calibri" pitchFamily="34" charset="0"/>
              </a:rPr>
              <a:t>Wipperling</a:t>
            </a:r>
            <a:endParaRPr lang="de-DE" sz="2800" dirty="0">
              <a:latin typeface="Calibri" pitchFamily="34" charset="0"/>
            </a:endParaRPr>
          </a:p>
          <a:p>
            <a:r>
              <a:rPr lang="de-DE" sz="2800" dirty="0">
                <a:latin typeface="Calibri" pitchFamily="34" charset="0"/>
              </a:rPr>
              <a:t>Verlag: Emil Hartmann, Straßburg </a:t>
            </a:r>
            <a:r>
              <a:rPr lang="de-DE" sz="2800" dirty="0" err="1">
                <a:latin typeface="Calibri" pitchFamily="34" charset="0"/>
              </a:rPr>
              <a:t>i.E.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36867" name="Textfeld 3"/>
          <p:cNvSpPr txBox="1">
            <a:spLocks noChangeArrowheads="1"/>
          </p:cNvSpPr>
          <p:nvPr/>
        </p:nvSpPr>
        <p:spPr bwMode="auto">
          <a:xfrm>
            <a:off x="5500694" y="5214950"/>
            <a:ext cx="2857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>
                <a:latin typeface="Calibri" pitchFamily="34" charset="0"/>
              </a:rPr>
              <a:t>Verlag: H. </a:t>
            </a:r>
            <a:r>
              <a:rPr lang="de-DE" sz="2800" dirty="0" err="1">
                <a:latin typeface="Calibri" pitchFamily="34" charset="0"/>
              </a:rPr>
              <a:t>Senetik</a:t>
            </a:r>
            <a:r>
              <a:rPr lang="de-DE" sz="2800" dirty="0">
                <a:latin typeface="Calibri" pitchFamily="34" charset="0"/>
              </a:rPr>
              <a:t>, </a:t>
            </a:r>
            <a:r>
              <a:rPr lang="de-DE" sz="2800" dirty="0" err="1">
                <a:latin typeface="Calibri" pitchFamily="34" charset="0"/>
              </a:rPr>
              <a:t>Saarburg</a:t>
            </a:r>
            <a:endParaRPr lang="de-DE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3476625" cy="5451475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285750" y="5715000"/>
            <a:ext cx="3571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Deutscher Schützengraben Westfront  1917 </a:t>
            </a: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, http://www.bundestag.de/geschichte/parlhist/bilder/1871_5.jpg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214438"/>
            <a:ext cx="49355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4000500" y="4500563"/>
            <a:ext cx="47863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Eroberter deutscher Schützengraben </a:t>
            </a:r>
            <a:r>
              <a:rPr lang="de-DE" sz="1600" b="1" dirty="0" err="1">
                <a:solidFill>
                  <a:srgbClr val="002060"/>
                </a:solidFill>
                <a:latin typeface="+mn-lt"/>
                <a:cs typeface="Rod" pitchFamily="49" charset="-79"/>
              </a:rPr>
              <a:t>Somme</a:t>
            </a: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 1916</a:t>
            </a: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, http://www.stahlgewitter.com/jpg_16/jpg_somme/eroberter_deutscher_graben1.jpg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857250"/>
            <a:ext cx="5430837" cy="5465763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5857875" y="1785938"/>
            <a:ext cx="292893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Grubenholzlager am Kohlebergwerk</a:t>
            </a: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,  </a:t>
            </a:r>
          </a:p>
          <a:p>
            <a:pPr>
              <a:defRPr/>
            </a:pP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Rheinbraun AG Bergheim, http://www.wisoveg.de/elsdorf/etzweiler/morschenich/els-morsch-17a.jpg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928688"/>
            <a:ext cx="6027738" cy="5064125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6357938" y="2000250"/>
            <a:ext cx="22145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Zeche Viktor-</a:t>
            </a:r>
            <a:r>
              <a:rPr lang="de-DE" sz="1600" b="1" dirty="0" err="1">
                <a:solidFill>
                  <a:srgbClr val="002060"/>
                </a:solidFill>
                <a:latin typeface="+mn-lt"/>
                <a:cs typeface="Rod" pitchFamily="49" charset="-79"/>
              </a:rPr>
              <a:t>Ickern</a:t>
            </a: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 in Castrop-Rauxel um 1913,</a:t>
            </a:r>
          </a:p>
          <a:p>
            <a:pPr>
              <a:defRPr/>
            </a:pP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http://www.victor-ickern.de/photogallery/Victor1-2.1/47.020.jpg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5929330"/>
            <a:ext cx="7772400" cy="457200"/>
          </a:xfrm>
        </p:spPr>
        <p:txBody>
          <a:bodyPr/>
          <a:lstStyle/>
          <a:p>
            <a:r>
              <a:rPr lang="de-DE" dirty="0" smtClean="0"/>
              <a:t>Lore mit Grubenholz, </a:t>
            </a:r>
            <a:r>
              <a:rPr lang="de-DE" sz="1400" dirty="0" smtClean="0"/>
              <a:t>http://www.zeche-hugo.com/mediac/400_0/media/DIR_131519/DIR_144554/07.09.2007~$286$29.JPG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76" name="Picture 4" descr="Grubenhol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07236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E7B823-4EF9-4521-9779-7CDC1FE0CE8E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4070350" cy="2784475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142875" y="2928938"/>
            <a:ext cx="3429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Holzpropellerproduktion bei Anker in Berlin 1915, </a:t>
            </a: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http://www.collectors-edition.com/Holzpropeller/Anker-1.jpg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071813"/>
            <a:ext cx="54292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000628" y="2357430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Holzgerippe eines Flügels um 1915,</a:t>
            </a: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 http://www.fsv-howei.de/Festschrift/img/image011.jpg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6072206"/>
            <a:ext cx="6858048" cy="785794"/>
          </a:xfrm>
        </p:spPr>
        <p:txBody>
          <a:bodyPr/>
          <a:lstStyle/>
          <a:p>
            <a:r>
              <a:rPr lang="en-US" dirty="0" smtClean="0"/>
              <a:t>fm </a:t>
            </a:r>
            <a:r>
              <a:rPr lang="en-US" dirty="0" err="1" smtClean="0"/>
              <a:t>Holzanfall</a:t>
            </a:r>
            <a:r>
              <a:rPr lang="en-US" dirty="0" smtClean="0"/>
              <a:t>  pro </a:t>
            </a:r>
            <a:r>
              <a:rPr lang="en-US" dirty="0" err="1" smtClean="0"/>
              <a:t>Jahr</a:t>
            </a:r>
            <a:r>
              <a:rPr lang="en-US" dirty="0" smtClean="0"/>
              <a:t> in </a:t>
            </a:r>
            <a:r>
              <a:rPr lang="en-US" dirty="0" err="1" smtClean="0"/>
              <a:t>Braunschweig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9297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357158" y="214290"/>
            <a:ext cx="46434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Produktionsausfälle im Krieg</a:t>
            </a: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003C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Anlass der Präsentation (Fußzeile)</a:t>
            </a:r>
            <a:endParaRPr lang="de-DE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4538662" cy="6434137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4857753" y="1643063"/>
            <a:ext cx="42862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Rod" pitchFamily="49" charset="-79"/>
              </a:rPr>
              <a:t>Die in Schweden</a:t>
            </a:r>
          </a:p>
          <a:p>
            <a:pPr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entwickelte </a:t>
            </a:r>
          </a:p>
          <a:p>
            <a:pPr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‚</a:t>
            </a:r>
            <a:r>
              <a:rPr lang="de-DE" dirty="0" err="1" smtClean="0">
                <a:solidFill>
                  <a:srgbClr val="002060"/>
                </a:solidFill>
                <a:latin typeface="+mn-lt"/>
                <a:cs typeface="Rod" pitchFamily="49" charset="-79"/>
              </a:rPr>
              <a:t>Baumfällmaschine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  <a:cs typeface="Rod" pitchFamily="49" charset="-79"/>
              </a:rPr>
              <a:t>Sector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‘ </a:t>
            </a:r>
            <a:r>
              <a:rPr lang="de-DE" dirty="0">
                <a:solidFill>
                  <a:srgbClr val="002060"/>
                </a:solidFill>
                <a:latin typeface="+mn-lt"/>
                <a:cs typeface="Rod" pitchFamily="49" charset="-79"/>
              </a:rPr>
              <a:t>war die erste 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Motorsäge</a:t>
            </a:r>
            <a:r>
              <a:rPr lang="de-DE" dirty="0">
                <a:solidFill>
                  <a:srgbClr val="002060"/>
                </a:solidFill>
                <a:latin typeface="+mn-lt"/>
                <a:cs typeface="Rod" pitchFamily="49" charset="-79"/>
              </a:rPr>
              <a:t>. Aufnahme aus</a:t>
            </a:r>
          </a:p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Rod" pitchFamily="49" charset="-79"/>
              </a:rPr>
              <a:t>Schweden von ca. 1917, </a:t>
            </a:r>
          </a:p>
          <a:p>
            <a:pPr>
              <a:defRPr/>
            </a:pPr>
            <a:r>
              <a:rPr lang="de-DE" sz="1800" dirty="0">
                <a:solidFill>
                  <a:srgbClr val="002060"/>
                </a:solidFill>
                <a:latin typeface="+mn-lt"/>
                <a:cs typeface="Rod" pitchFamily="49" charset="-79"/>
              </a:rPr>
              <a:t>Bild, </a:t>
            </a:r>
            <a:r>
              <a:rPr lang="de-DE" sz="1800" dirty="0" err="1">
                <a:solidFill>
                  <a:srgbClr val="002060"/>
                </a:solidFill>
                <a:latin typeface="+mn-lt"/>
                <a:cs typeface="Rod" pitchFamily="49" charset="-79"/>
              </a:rPr>
              <a:t>Holzknechtmuseum</a:t>
            </a:r>
            <a:r>
              <a:rPr lang="de-DE" sz="1800" dirty="0">
                <a:solidFill>
                  <a:srgbClr val="002060"/>
                </a:solidFill>
                <a:latin typeface="+mn-lt"/>
                <a:cs typeface="Rod" pitchFamily="49" charset="-79"/>
              </a:rPr>
              <a:t> Ruhpolding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214438"/>
            <a:ext cx="7608888" cy="4800600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857250" y="6000750"/>
            <a:ext cx="7643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Die „Bayreuther Anrückmaschine“ bei einer Vorführung im Jahre 1917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Rod" pitchFamily="49" charset="-79"/>
              </a:rPr>
              <a:t>, </a:t>
            </a:r>
            <a:r>
              <a:rPr lang="de-DE" sz="1400" dirty="0" err="1" smtClean="0">
                <a:solidFill>
                  <a:srgbClr val="002060"/>
                </a:solidFill>
                <a:latin typeface="+mn-lt"/>
                <a:cs typeface="Rod" pitchFamily="49" charset="-79"/>
              </a:rPr>
              <a:t>Neblich</a:t>
            </a:r>
            <a:r>
              <a:rPr lang="de-DE" sz="1400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 </a:t>
            </a:r>
            <a:r>
              <a:rPr lang="de-DE" sz="1400" dirty="0">
                <a:solidFill>
                  <a:srgbClr val="002060"/>
                </a:solidFill>
                <a:latin typeface="+mn-lt"/>
                <a:cs typeface="Rod" pitchFamily="49" charset="-79"/>
              </a:rPr>
              <a:t>S.117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dirty="0" smtClean="0"/>
              <a:t>Bewältigungsversuche</a:t>
            </a:r>
            <a:endParaRPr lang="de-DE" sz="40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00" cy="5143512"/>
          </a:xfrm>
        </p:spPr>
        <p:txBody>
          <a:bodyPr/>
          <a:lstStyle/>
          <a:p>
            <a:r>
              <a:rPr lang="de-DE" sz="2800" dirty="0" smtClean="0"/>
              <a:t>Zu wenige Beamte: Verwaltungsvereinfachung, Rückstellung von Pensionsanträgen,</a:t>
            </a:r>
          </a:p>
          <a:p>
            <a:r>
              <a:rPr lang="de-DE" sz="2800" dirty="0" smtClean="0"/>
              <a:t>Zu wenige Arbeiter: mehr Frauen, Kinder, Alte, Kriegsgefangene und Fronturlauber,</a:t>
            </a:r>
          </a:p>
          <a:p>
            <a:r>
              <a:rPr lang="de-DE" sz="2800" dirty="0" smtClean="0"/>
              <a:t>Zu niedriger Holzeinschlag: transportgünstige Kahlschläge, Technisierung: Motorsägen, Zugmaschinen,</a:t>
            </a:r>
          </a:p>
          <a:p>
            <a:r>
              <a:rPr lang="de-DE" sz="2800" dirty="0" smtClean="0"/>
              <a:t>Zu wenig Brennholz für Bevölkerung: kaum noch Versteigerungen, Rationierungen, Leseholzscheine,</a:t>
            </a:r>
          </a:p>
          <a:p>
            <a:endParaRPr lang="de-DE" sz="2800" dirty="0" smtClean="0"/>
          </a:p>
          <a:p>
            <a:endParaRPr lang="de-DE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457200"/>
          </a:xfrm>
        </p:spPr>
        <p:txBody>
          <a:bodyPr/>
          <a:lstStyle/>
          <a:p>
            <a:r>
              <a:rPr lang="de-DE" sz="4000" dirty="0" smtClean="0"/>
              <a:t>Archive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GStA</a:t>
            </a:r>
            <a:r>
              <a:rPr lang="de-DE" sz="2800" dirty="0" smtClean="0"/>
              <a:t> Berlin</a:t>
            </a:r>
          </a:p>
          <a:p>
            <a:r>
              <a:rPr lang="de-DE" sz="2800" dirty="0" err="1" smtClean="0"/>
              <a:t>StA</a:t>
            </a:r>
            <a:r>
              <a:rPr lang="de-DE" sz="2800" dirty="0" smtClean="0"/>
              <a:t> Münster</a:t>
            </a:r>
          </a:p>
          <a:p>
            <a:r>
              <a:rPr lang="de-DE" sz="2800" dirty="0" err="1" smtClean="0"/>
              <a:t>HStA</a:t>
            </a:r>
            <a:r>
              <a:rPr lang="de-DE" sz="2800" dirty="0" smtClean="0"/>
              <a:t> Stuttgart</a:t>
            </a:r>
            <a:endParaRPr lang="de-DE" sz="2800" dirty="0" smtClean="0"/>
          </a:p>
          <a:p>
            <a:r>
              <a:rPr lang="de-DE" sz="2800" dirty="0" err="1" smtClean="0"/>
              <a:t>StA</a:t>
            </a:r>
            <a:r>
              <a:rPr lang="de-DE" sz="2800" dirty="0" smtClean="0"/>
              <a:t> Wolfenbüttel</a:t>
            </a:r>
          </a:p>
          <a:p>
            <a:r>
              <a:rPr lang="de-DE" sz="2800" dirty="0" smtClean="0"/>
              <a:t>Forstämter </a:t>
            </a:r>
            <a:r>
              <a:rPr lang="de-DE" sz="2800" dirty="0" err="1" smtClean="0"/>
              <a:t>Hemeln</a:t>
            </a:r>
            <a:r>
              <a:rPr lang="de-DE" sz="2800" dirty="0" smtClean="0"/>
              <a:t> u.a.</a:t>
            </a:r>
          </a:p>
          <a:p>
            <a:r>
              <a:rPr lang="de-DE" sz="2800" dirty="0" smtClean="0"/>
              <a:t>Stadtarchiv </a:t>
            </a:r>
            <a:r>
              <a:rPr lang="de-DE" sz="2800" dirty="0" smtClean="0"/>
              <a:t>Landau</a:t>
            </a:r>
          </a:p>
          <a:p>
            <a:r>
              <a:rPr lang="de-DE" sz="2800" dirty="0" smtClean="0"/>
              <a:t>‚Familienarchive‘</a:t>
            </a:r>
          </a:p>
          <a:p>
            <a:pPr>
              <a:buNone/>
            </a:pPr>
            <a:endParaRPr lang="de-DE" sz="2800" dirty="0" smtClean="0"/>
          </a:p>
          <a:p>
            <a:endParaRPr lang="de-DE" sz="2800" dirty="0" smtClean="0"/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457200"/>
          </a:xfrm>
        </p:spPr>
        <p:txBody>
          <a:bodyPr/>
          <a:lstStyle/>
          <a:p>
            <a:r>
              <a:rPr lang="de-DE" sz="4000" dirty="0" smtClean="0"/>
              <a:t>Ab 1918/19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643050"/>
            <a:ext cx="7772400" cy="3886200"/>
          </a:xfrm>
        </p:spPr>
        <p:txBody>
          <a:bodyPr/>
          <a:lstStyle/>
          <a:p>
            <a:r>
              <a:rPr lang="de-DE" sz="3200" dirty="0" smtClean="0"/>
              <a:t>Wilderei</a:t>
            </a:r>
          </a:p>
          <a:p>
            <a:endParaRPr lang="de-DE" sz="3200" dirty="0" smtClean="0"/>
          </a:p>
          <a:p>
            <a:r>
              <a:rPr lang="de-DE" sz="3200" dirty="0" smtClean="0"/>
              <a:t>Holzdiebstahl</a:t>
            </a:r>
          </a:p>
          <a:p>
            <a:endParaRPr lang="de-DE" sz="3200" dirty="0" smtClean="0"/>
          </a:p>
          <a:p>
            <a:r>
              <a:rPr lang="de-DE" sz="3200" dirty="0" smtClean="0"/>
              <a:t>Wiederaufforstung</a:t>
            </a:r>
            <a:endParaRPr lang="de-DE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715404" cy="571504"/>
          </a:xfrm>
        </p:spPr>
        <p:txBody>
          <a:bodyPr/>
          <a:lstStyle/>
          <a:p>
            <a:r>
              <a:rPr lang="en-US" sz="2000" dirty="0" err="1" smtClean="0"/>
              <a:t>Forst</a:t>
            </a:r>
            <a:r>
              <a:rPr lang="en-US" sz="2000" dirty="0" smtClean="0"/>
              <a:t>- und </a:t>
            </a:r>
            <a:r>
              <a:rPr lang="en-US" sz="2000" dirty="0" err="1" smtClean="0"/>
              <a:t>Holzfrevel</a:t>
            </a:r>
            <a:r>
              <a:rPr lang="en-US" sz="2000" dirty="0" smtClean="0"/>
              <a:t> in </a:t>
            </a:r>
            <a:r>
              <a:rPr lang="en-US" sz="2000" dirty="0" err="1" smtClean="0"/>
              <a:t>braunschweigischen</a:t>
            </a:r>
            <a:r>
              <a:rPr lang="en-US" sz="2000" dirty="0" smtClean="0"/>
              <a:t> </a:t>
            </a:r>
            <a:r>
              <a:rPr lang="en-US" sz="2000" dirty="0" err="1" smtClean="0"/>
              <a:t>Staatswäldern</a:t>
            </a:r>
            <a:r>
              <a:rPr lang="en-US" sz="2000" dirty="0" smtClean="0"/>
              <a:t> 1896 - 1919</a:t>
            </a:r>
            <a:br>
              <a:rPr lang="en-US" sz="2000" dirty="0" smtClean="0"/>
            </a:br>
            <a:endParaRPr lang="de-DE" sz="2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885828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214282" y="214290"/>
            <a:ext cx="48577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Bricht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Ordnung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Wald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zusammen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3C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857250"/>
          </a:xfrm>
        </p:spPr>
        <p:txBody>
          <a:bodyPr/>
          <a:lstStyle/>
          <a:p>
            <a:r>
              <a:rPr lang="de-DE" sz="3200" dirty="0" smtClean="0"/>
              <a:t>„Forstfrevel“ – Anzahl der Vergehen in Anhalt</a:t>
            </a:r>
          </a:p>
        </p:txBody>
      </p:sp>
      <p:graphicFrame>
        <p:nvGraphicFramePr>
          <p:cNvPr id="4" name="Diagramm 6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878687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0" y="6072188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de-DE" sz="1600" dirty="0">
                <a:latin typeface="Calibri" pitchFamily="34" charset="0"/>
                <a:cs typeface="Times New Roman" pitchFamily="18" charset="0"/>
              </a:rPr>
              <a:t>Eigene Darstellung, Datengrundlage: Anhaltinische Staatsforstverwaltung (</a:t>
            </a:r>
            <a:r>
              <a:rPr lang="de-DE" sz="1600" dirty="0" err="1">
                <a:latin typeface="Calibri" pitchFamily="34" charset="0"/>
                <a:cs typeface="Times New Roman" pitchFamily="18" charset="0"/>
              </a:rPr>
              <a:t>Hg</a:t>
            </a:r>
            <a:r>
              <a:rPr lang="de-DE" sz="1600" dirty="0">
                <a:latin typeface="Calibri" pitchFamily="34" charset="0"/>
                <a:cs typeface="Times New Roman" pitchFamily="18" charset="0"/>
              </a:rPr>
              <a:t>.): Die Zusammenstellung </a:t>
            </a:r>
          </a:p>
          <a:p>
            <a:pPr algn="just"/>
            <a:r>
              <a:rPr lang="de-DE" sz="1600" dirty="0">
                <a:latin typeface="Calibri" pitchFamily="34" charset="0"/>
                <a:cs typeface="Times New Roman" pitchFamily="18" charset="0"/>
              </a:rPr>
              <a:t>der wichtigsten Wirtschafts-Ergebnisse in den Staatsforsten Anhalts, Dessau 1889 – 1923.</a:t>
            </a:r>
            <a:endParaRPr lang="de-DE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000108"/>
            <a:ext cx="7000896" cy="4880157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571472" y="5929330"/>
            <a:ext cx="5429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  <a:latin typeface="+mn-lt"/>
                <a:cs typeface="Rod" pitchFamily="49" charset="-79"/>
              </a:rPr>
              <a:t>Leseholztransport  Winter 1918, </a:t>
            </a:r>
          </a:p>
          <a:p>
            <a:pPr>
              <a:defRPr/>
            </a:pPr>
            <a:r>
              <a:rPr lang="de-DE" sz="1200" dirty="0">
                <a:solidFill>
                  <a:srgbClr val="002060"/>
                </a:solidFill>
                <a:latin typeface="+mn-lt"/>
                <a:cs typeface="Rod" pitchFamily="49" charset="-79"/>
              </a:rPr>
              <a:t>http://rathaus-buerstadt.de/cgi-bin/baseportal.pl?htx=/rathaus-buerstadt.de/geschichte/detailseite_daten&amp;Id=3','560','680')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Symbolische Nutzung des Waldes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 Nachkriegszeit</a:t>
            </a: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003C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9190" y="2643182"/>
            <a:ext cx="3786214" cy="3128970"/>
          </a:xfrm>
        </p:spPr>
        <p:txBody>
          <a:bodyPr/>
          <a:lstStyle/>
          <a:p>
            <a:r>
              <a:rPr lang="de-DE" sz="3200" b="1" dirty="0" smtClean="0"/>
              <a:t>Soldatenfriedhöfe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Entwurf eines ‚Heldenhains‘ nach Willy Lange, 1915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00438"/>
            <a:ext cx="500062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8814"/>
            <a:ext cx="5000628" cy="328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772400" cy="457200"/>
          </a:xfrm>
        </p:spPr>
        <p:txBody>
          <a:bodyPr/>
          <a:lstStyle/>
          <a:p>
            <a:r>
              <a:rPr lang="de-DE" dirty="0" smtClean="0"/>
              <a:t>‚Heldenhain‘ bei </a:t>
            </a:r>
            <a:r>
              <a:rPr lang="de-DE" dirty="0" err="1" smtClean="0"/>
              <a:t>Würgau</a:t>
            </a:r>
            <a:r>
              <a:rPr lang="de-DE" dirty="0" smtClean="0"/>
              <a:t>, Franken</a:t>
            </a:r>
            <a:endParaRPr lang="de-DE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67996"/>
            <a:ext cx="6786610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Anlage des Heldenhains in Neumünster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30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457200"/>
          </a:xfrm>
        </p:spPr>
        <p:txBody>
          <a:bodyPr/>
          <a:lstStyle/>
          <a:p>
            <a:r>
              <a:rPr lang="de-DE" dirty="0" smtClean="0"/>
              <a:t>Heldenhain bei Neumünster, SH</a:t>
            </a:r>
            <a:endParaRPr lang="de-D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105" y="1214422"/>
            <a:ext cx="7135480" cy="50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785818"/>
          </a:xfrm>
        </p:spPr>
        <p:txBody>
          <a:bodyPr/>
          <a:lstStyle/>
          <a:p>
            <a:r>
              <a:rPr lang="de-DE" sz="4000" dirty="0" smtClean="0"/>
              <a:t>Zweiter Weltkrieg:</a:t>
            </a:r>
            <a:br>
              <a:rPr lang="de-DE" sz="4000" dirty="0" smtClean="0"/>
            </a:br>
            <a:r>
              <a:rPr lang="de-DE" sz="4000" dirty="0" smtClean="0"/>
              <a:t>Ab 1933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‚Staatliche Propaganda‘</a:t>
            </a:r>
          </a:p>
          <a:p>
            <a:endParaRPr lang="de-DE" sz="2800" dirty="0" smtClean="0"/>
          </a:p>
          <a:p>
            <a:r>
              <a:rPr lang="de-DE" sz="2800" dirty="0" smtClean="0"/>
              <a:t>Bis 1936: keine staatlichen Eingriffe in den Forstsektor, die die Holznutzung betrafen.</a:t>
            </a:r>
          </a:p>
          <a:p>
            <a:pPr>
              <a:buNone/>
            </a:pPr>
            <a:endParaRPr lang="de-DE" sz="2800" dirty="0" smtClean="0"/>
          </a:p>
          <a:p>
            <a:r>
              <a:rPr lang="de-DE" sz="2800" dirty="0" smtClean="0"/>
              <a:t>Ab 1936: NS-Terminologie in Fachliteratur, </a:t>
            </a:r>
          </a:p>
          <a:p>
            <a:pPr>
              <a:buNone/>
            </a:pPr>
            <a:endParaRPr lang="de-DE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457200"/>
          </a:xfrm>
        </p:spPr>
        <p:txBody>
          <a:bodyPr/>
          <a:lstStyle/>
          <a:p>
            <a:r>
              <a:rPr lang="de-DE" sz="4000" dirty="0" smtClean="0"/>
              <a:t>Quellen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1643050"/>
            <a:ext cx="7772400" cy="4157682"/>
          </a:xfrm>
        </p:spPr>
        <p:txBody>
          <a:bodyPr/>
          <a:lstStyle/>
          <a:p>
            <a:r>
              <a:rPr lang="de-DE" sz="2800" dirty="0" smtClean="0"/>
              <a:t>Forstamtsakten</a:t>
            </a:r>
          </a:p>
          <a:p>
            <a:r>
              <a:rPr lang="de-DE" sz="2800" dirty="0" smtClean="0"/>
              <a:t>Ministerialakten</a:t>
            </a:r>
          </a:p>
          <a:p>
            <a:r>
              <a:rPr lang="de-DE" sz="2800" dirty="0" smtClean="0"/>
              <a:t>Personalakten</a:t>
            </a:r>
          </a:p>
          <a:p>
            <a:r>
              <a:rPr lang="de-DE" sz="2800" dirty="0" smtClean="0"/>
              <a:t>Schriftverkehr</a:t>
            </a:r>
          </a:p>
          <a:p>
            <a:r>
              <a:rPr lang="de-DE" sz="2800" dirty="0" smtClean="0"/>
              <a:t>Karten</a:t>
            </a:r>
          </a:p>
          <a:p>
            <a:r>
              <a:rPr lang="de-DE" sz="2800" dirty="0" smtClean="0"/>
              <a:t>Zeitgenössische Fachzeitschriften</a:t>
            </a:r>
          </a:p>
          <a:p>
            <a:r>
              <a:rPr lang="de-DE" sz="2800" dirty="0" smtClean="0"/>
              <a:t>Tagungsprotokolle</a:t>
            </a:r>
          </a:p>
          <a:p>
            <a:r>
              <a:rPr lang="de-DE" sz="2800" dirty="0" smtClean="0"/>
              <a:t>Tagebücher</a:t>
            </a:r>
          </a:p>
          <a:p>
            <a:r>
              <a:rPr lang="de-DE" sz="2800" dirty="0" smtClean="0"/>
              <a:t>Briefe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7772400" cy="457200"/>
          </a:xfrm>
        </p:spPr>
        <p:txBody>
          <a:bodyPr/>
          <a:lstStyle/>
          <a:p>
            <a:r>
              <a:rPr lang="de-DE" dirty="0" smtClean="0"/>
              <a:t>Hitler-Eichenpflanzung in Alfeld 22.4.1933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429684" cy="553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7772400" cy="457200"/>
          </a:xfrm>
        </p:spPr>
        <p:txBody>
          <a:bodyPr/>
          <a:lstStyle/>
          <a:p>
            <a:r>
              <a:rPr lang="de-DE" dirty="0" smtClean="0"/>
              <a:t>Traubeneiche bei Hameln</a:t>
            </a:r>
            <a:endParaRPr lang="de-DE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4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hteck 7"/>
          <p:cNvSpPr/>
          <p:nvPr/>
        </p:nvSpPr>
        <p:spPr>
          <a:xfrm>
            <a:off x="5429256" y="1428736"/>
            <a:ext cx="34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dirty="0" smtClean="0"/>
              <a:t>Die Traubeneiche wurde 1897 </a:t>
            </a:r>
            <a:r>
              <a:rPr lang="de-DE" sz="2000" dirty="0" err="1" smtClean="0"/>
              <a:t>anläßlich</a:t>
            </a:r>
            <a:r>
              <a:rPr lang="de-DE" sz="2000" dirty="0" smtClean="0"/>
              <a:t> des 100. Geburtstages von Kaiser Wilhelm d. I. gepflanzt. Deshalb trug die Eiche ursprünglich den Namen "Kaiser-Wilhelm-Eiche“. In der unrühmlichen Zeit des Nationalsozialismus wurde sie in "Adolf-Hitler-Eiche“ umbenannt, und unter ihr fanden die Sonnenwendfeste der Hitlerjugend statt.</a:t>
            </a:r>
            <a:endParaRPr lang="de-DE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457200"/>
          </a:xfrm>
        </p:spPr>
        <p:txBody>
          <a:bodyPr/>
          <a:lstStyle/>
          <a:p>
            <a:r>
              <a:rPr lang="de-DE" sz="4000" dirty="0" smtClean="0"/>
              <a:t>Ab 1936 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Autarkiebestrebungen: Versuche, die Holzproduktion zu erhöhen</a:t>
            </a:r>
          </a:p>
          <a:p>
            <a:endParaRPr lang="de-DE" sz="2800" dirty="0" smtClean="0"/>
          </a:p>
          <a:p>
            <a:r>
              <a:rPr lang="de-DE" sz="2800" dirty="0" smtClean="0"/>
              <a:t>‚Neueinrichtung‘ vieler Wälder</a:t>
            </a:r>
          </a:p>
          <a:p>
            <a:endParaRPr lang="de-DE" sz="2800" dirty="0" smtClean="0"/>
          </a:p>
          <a:p>
            <a:r>
              <a:rPr lang="de-DE" sz="2800" dirty="0" smtClean="0"/>
              <a:t>Viele Forschungen zur Holzverwendung als Ersatzprodukt</a:t>
            </a:r>
          </a:p>
          <a:p>
            <a:endParaRPr lang="de-DE" sz="2800" dirty="0" smtClean="0"/>
          </a:p>
          <a:p>
            <a:endParaRPr lang="de-DE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457200"/>
          </a:xfrm>
        </p:spPr>
        <p:txBody>
          <a:bodyPr/>
          <a:lstStyle/>
          <a:p>
            <a:r>
              <a:rPr lang="de-DE" sz="4000" dirty="0" smtClean="0"/>
              <a:t>Ab 1939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28736"/>
            <a:ext cx="7772400" cy="3886200"/>
          </a:xfrm>
        </p:spPr>
        <p:txBody>
          <a:bodyPr/>
          <a:lstStyle/>
          <a:p>
            <a:r>
              <a:rPr lang="de-DE" sz="2600" dirty="0" smtClean="0"/>
              <a:t>Große Hiebsatzsteigerungen wurden angeordnet</a:t>
            </a:r>
          </a:p>
          <a:p>
            <a:endParaRPr lang="de-DE" sz="2600" dirty="0" smtClean="0"/>
          </a:p>
          <a:p>
            <a:r>
              <a:rPr lang="de-DE" sz="2600" dirty="0" smtClean="0"/>
              <a:t>Versuch, die Nebennutzungen auszuweiten</a:t>
            </a:r>
          </a:p>
          <a:p>
            <a:endParaRPr lang="de-DE" sz="2600" dirty="0" smtClean="0"/>
          </a:p>
          <a:p>
            <a:r>
              <a:rPr lang="de-DE" sz="2600" dirty="0" smtClean="0"/>
              <a:t>Arbeitskräftemangel</a:t>
            </a:r>
          </a:p>
          <a:p>
            <a:endParaRPr lang="de-DE" sz="2600" dirty="0" smtClean="0"/>
          </a:p>
          <a:p>
            <a:r>
              <a:rPr lang="de-DE" sz="2600" dirty="0" smtClean="0"/>
              <a:t>Transportfahrzeugmangel</a:t>
            </a:r>
          </a:p>
          <a:p>
            <a:endParaRPr lang="de-DE" sz="2600" dirty="0" smtClean="0"/>
          </a:p>
          <a:p>
            <a:r>
              <a:rPr lang="de-DE" sz="2600" dirty="0" smtClean="0"/>
              <a:t>Technisierungsschübe: </a:t>
            </a:r>
            <a:r>
              <a:rPr lang="de-DE" sz="2600" dirty="0" err="1" smtClean="0"/>
              <a:t>Einmann</a:t>
            </a:r>
            <a:r>
              <a:rPr lang="de-DE" sz="2600" dirty="0" smtClean="0"/>
              <a:t>-Motorsägen, Verbreitung von Traktoren und Zugmaschinen</a:t>
            </a:r>
          </a:p>
          <a:p>
            <a:endParaRPr lang="de-DE" sz="2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14422"/>
            <a:ext cx="8358215" cy="4804622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5"/>
            <a:ext cx="3643338" cy="599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5072066" y="1785926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Leder war knapp, deswegen wurde die Gerbrindennutzung erhöht</a:t>
            </a:r>
            <a:endParaRPr lang="de-DE" sz="2800" dirty="0" smtClean="0">
              <a:solidFill>
                <a:srgbClr val="002060"/>
              </a:solidFill>
              <a:latin typeface="+mn-lt"/>
              <a:cs typeface="Rod" pitchFamily="49" charset="-79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hälwerkze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3571900" cy="601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67062" cy="465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071546"/>
            <a:ext cx="7358115" cy="50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457200"/>
          </a:xfrm>
        </p:spPr>
        <p:txBody>
          <a:bodyPr/>
          <a:lstStyle/>
          <a:p>
            <a:r>
              <a:rPr lang="de-DE" sz="4000" dirty="0" smtClean="0"/>
              <a:t>Ab 1945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5214974"/>
          </a:xfrm>
        </p:spPr>
        <p:txBody>
          <a:bodyPr/>
          <a:lstStyle/>
          <a:p>
            <a:r>
              <a:rPr lang="de-DE" sz="2800" dirty="0" smtClean="0"/>
              <a:t>Weiterhin hohe Holznachfrage</a:t>
            </a:r>
          </a:p>
          <a:p>
            <a:endParaRPr lang="de-DE" sz="2800" dirty="0" smtClean="0"/>
          </a:p>
          <a:p>
            <a:r>
              <a:rPr lang="de-DE" sz="2800" dirty="0" smtClean="0"/>
              <a:t>Wilderei</a:t>
            </a:r>
          </a:p>
          <a:p>
            <a:endParaRPr lang="de-DE" sz="2800" dirty="0" smtClean="0"/>
          </a:p>
          <a:p>
            <a:r>
              <a:rPr lang="de-DE" sz="2800" dirty="0" smtClean="0"/>
              <a:t>Holzdiebstahl</a:t>
            </a:r>
          </a:p>
          <a:p>
            <a:endParaRPr lang="de-DE" sz="2800" dirty="0" smtClean="0"/>
          </a:p>
          <a:p>
            <a:r>
              <a:rPr lang="de-DE" sz="2800" dirty="0" smtClean="0"/>
              <a:t>Besatzungsproblematik</a:t>
            </a:r>
          </a:p>
          <a:p>
            <a:endParaRPr lang="de-DE" sz="2800" dirty="0" smtClean="0"/>
          </a:p>
          <a:p>
            <a:r>
              <a:rPr lang="de-DE" sz="2800" dirty="0" smtClean="0"/>
              <a:t>Wiederaufforstung</a:t>
            </a:r>
            <a:endParaRPr lang="de-DE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772400" cy="1285884"/>
          </a:xfrm>
        </p:spPr>
        <p:txBody>
          <a:bodyPr/>
          <a:lstStyle/>
          <a:p>
            <a:pPr algn="ctr"/>
            <a:r>
              <a:rPr lang="de-DE" sz="3600" b="1" dirty="0" smtClean="0"/>
              <a:t>Wirtschaftliche Bedeutung des Waldes vor dem Ersten Weltkrieg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E7B823-4EF9-4521-9779-7CDC1FE0CE8E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357313"/>
            <a:ext cx="3590925" cy="3903662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7772400" cy="457200"/>
          </a:xfrm>
        </p:spPr>
        <p:txBody>
          <a:bodyPr/>
          <a:lstStyle/>
          <a:p>
            <a:pPr algn="ctr"/>
            <a:r>
              <a:rPr lang="de-DE" sz="4000" b="1" dirty="0" smtClean="0"/>
              <a:t>Ökologische Auswirkungen ? </a:t>
            </a:r>
            <a:endParaRPr lang="de-DE" sz="40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772400" cy="457200"/>
          </a:xfrm>
        </p:spPr>
        <p:txBody>
          <a:bodyPr/>
          <a:lstStyle/>
          <a:p>
            <a:r>
              <a:rPr lang="de-DE" sz="3600" b="1" dirty="0" smtClean="0"/>
              <a:t>Kriegsschäden am Wald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1857364"/>
            <a:ext cx="7772400" cy="4800600"/>
          </a:xfrm>
        </p:spPr>
        <p:txBody>
          <a:bodyPr/>
          <a:lstStyle/>
          <a:p>
            <a:r>
              <a:rPr lang="de-DE" sz="3200" dirty="0" smtClean="0"/>
              <a:t>Zerstörte Wälder: Ostfrankreich</a:t>
            </a:r>
          </a:p>
          <a:p>
            <a:endParaRPr lang="de-DE" sz="3200" dirty="0" smtClean="0"/>
          </a:p>
          <a:p>
            <a:r>
              <a:rPr lang="de-DE" sz="3200" dirty="0" smtClean="0"/>
              <a:t>Splitterbestände: </a:t>
            </a:r>
            <a:r>
              <a:rPr lang="de-DE" sz="3200" dirty="0" err="1" smtClean="0"/>
              <a:t>Hürtgenwald</a:t>
            </a:r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Ansonsten: Kahlschläge in verkehrsgünstigen Lagen </a:t>
            </a:r>
          </a:p>
          <a:p>
            <a:endParaRPr lang="de-DE" sz="3200" dirty="0" smtClean="0"/>
          </a:p>
          <a:p>
            <a:r>
              <a:rPr lang="de-DE" sz="3200" dirty="0" smtClean="0"/>
              <a:t>Reparationshiebe</a:t>
            </a:r>
            <a:endParaRPr lang="de-DE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001056" cy="1643074"/>
          </a:xfrm>
        </p:spPr>
        <p:txBody>
          <a:bodyPr/>
          <a:lstStyle/>
          <a:p>
            <a:r>
              <a:rPr lang="de-DE" dirty="0" smtClean="0"/>
              <a:t>Bei der Altersklassenverteilung zeigt sich ein deutlicher Überhang in der dritten Altersklasse (41-60 Jahre), der durch Reparationshiebe und die nachfolgenden Wiederaufforstungen zu erklären ist.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6854222" cy="33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85720" y="28572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Oberförsterei </a:t>
            </a:r>
            <a:r>
              <a:rPr lang="de-DE" sz="2800" b="1" dirty="0" err="1" smtClean="0">
                <a:solidFill>
                  <a:srgbClr val="002060"/>
                </a:solidFill>
                <a:latin typeface="+mn-lt"/>
                <a:cs typeface="Rod" pitchFamily="49" charset="-79"/>
              </a:rPr>
              <a:t>Erkner</a:t>
            </a:r>
            <a:r>
              <a:rPr lang="de-DE" sz="2800" b="1" dirty="0" smtClean="0">
                <a:solidFill>
                  <a:srgbClr val="002060"/>
                </a:solidFill>
                <a:latin typeface="+mn-lt"/>
                <a:cs typeface="Rod" pitchFamily="49" charset="-79"/>
              </a:rPr>
              <a:t>, Brandenburg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6000792" cy="557202"/>
          </a:xfrm>
        </p:spPr>
        <p:txBody>
          <a:bodyPr/>
          <a:lstStyle/>
          <a:p>
            <a:r>
              <a:rPr lang="de-DE" sz="2800" b="1" dirty="0" smtClean="0"/>
              <a:t>Stadtwald Dahn, Rheinland-Pfalz</a:t>
            </a:r>
            <a:endParaRPr lang="de-DE" sz="2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2DEB2-F96B-4BF9-9B84-EA7E26085FFA}" type="datetime4">
              <a:rPr lang="de-DE" smtClean="0"/>
              <a:pPr>
                <a:defRPr/>
              </a:pPr>
              <a:t>20. Mai 2009</a:t>
            </a:fld>
            <a:endParaRPr lang="de-D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57338"/>
            <a:ext cx="8786874" cy="54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5715016"/>
            <a:ext cx="7215238" cy="700078"/>
          </a:xfrm>
        </p:spPr>
        <p:txBody>
          <a:bodyPr/>
          <a:lstStyle/>
          <a:p>
            <a:r>
              <a:rPr lang="de-DE" i="1" dirty="0" smtClean="0"/>
              <a:t>Zeugnisse ehemaliger Harznutzung im 2.Weltkrieg</a:t>
            </a:r>
            <a:br>
              <a:rPr lang="de-DE" i="1" dirty="0" smtClean="0"/>
            </a:br>
            <a:r>
              <a:rPr lang="de-DE" i="1" dirty="0" smtClean="0"/>
              <a:t>(Staatsforstbetrieb </a:t>
            </a:r>
            <a:r>
              <a:rPr lang="de-DE" i="1" dirty="0" err="1" smtClean="0"/>
              <a:t>Roding</a:t>
            </a:r>
            <a:r>
              <a:rPr lang="de-DE" i="1" dirty="0" smtClean="0"/>
              <a:t>, 2007)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968" y="1000108"/>
            <a:ext cx="6355732" cy="45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85813"/>
            <a:ext cx="7772400" cy="928687"/>
          </a:xfrm>
        </p:spPr>
        <p:txBody>
          <a:bodyPr/>
          <a:lstStyle/>
          <a:p>
            <a:pPr eaLnBrk="1" hangingPunct="1"/>
            <a:r>
              <a:rPr lang="de-DE" sz="5400" dirty="0" smtClean="0"/>
              <a:t>Fragestellungen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3125"/>
            <a:ext cx="7772400" cy="4572000"/>
          </a:xfrm>
        </p:spPr>
        <p:txBody>
          <a:bodyPr anchor="ctr"/>
          <a:lstStyle/>
          <a:p>
            <a:r>
              <a:rPr lang="de-DE" sz="3200" dirty="0" smtClean="0"/>
              <a:t>Wie kann die Waldnutzung im Krieg konzeptualisiert werden?</a:t>
            </a:r>
          </a:p>
          <a:p>
            <a:endParaRPr lang="de-DE" sz="3200" dirty="0" smtClean="0"/>
          </a:p>
          <a:p>
            <a:pPr>
              <a:buFontTx/>
              <a:buNone/>
            </a:pPr>
            <a:endParaRPr lang="de-DE" sz="3200" dirty="0" smtClean="0"/>
          </a:p>
          <a:p>
            <a:pPr eaLnBrk="1" hangingPunct="1"/>
            <a:endParaRPr lang="de-D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928688"/>
            <a:ext cx="7772400" cy="757237"/>
          </a:xfrm>
        </p:spPr>
        <p:txBody>
          <a:bodyPr/>
          <a:lstStyle/>
          <a:p>
            <a:pPr eaLnBrk="1" hangingPunct="1"/>
            <a:r>
              <a:rPr lang="de-DE" sz="4400" smtClean="0"/>
              <a:t>Vier Phasen der Waldnutzung 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42968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F8371B-6D2F-4339-936D-EF6735289821}" type="datetime4">
              <a:rPr lang="de-DE"/>
              <a:pPr>
                <a:defRPr/>
              </a:pPr>
              <a:t>20. Mai 2009</a:t>
            </a:fld>
            <a:endParaRPr lang="de-DE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9144000" cy="785812"/>
          </a:xfrm>
        </p:spPr>
        <p:txBody>
          <a:bodyPr/>
          <a:lstStyle/>
          <a:p>
            <a:pPr eaLnBrk="1" hangingPunct="1"/>
            <a:r>
              <a:rPr lang="de-DE" sz="4400" dirty="0" smtClean="0"/>
              <a:t>Phase I</a:t>
            </a:r>
            <a:br>
              <a:rPr lang="de-DE" sz="4400" dirty="0" smtClean="0"/>
            </a:br>
            <a:endParaRPr lang="de-DE" sz="44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214563"/>
            <a:ext cx="8715435" cy="4357687"/>
          </a:xfrm>
        </p:spPr>
        <p:txBody>
          <a:bodyPr/>
          <a:lstStyle/>
          <a:p>
            <a:pPr marL="342900" lvl="2" indent="-342900" eaLnBrk="1" hangingPunct="1">
              <a:buNone/>
            </a:pPr>
            <a:r>
              <a:rPr lang="de-DE" sz="2400" b="1" dirty="0" smtClean="0"/>
              <a:t>Mobilisierung des Waldes und der Förster für den Krieg</a:t>
            </a:r>
          </a:p>
          <a:p>
            <a:pPr marL="342900" lvl="2" indent="-342900" eaLnBrk="1" hangingPunct="1">
              <a:buNone/>
            </a:pPr>
            <a:r>
              <a:rPr lang="de-DE" sz="2400" dirty="0" smtClean="0"/>
              <a:t>WK I: zahlreiche Appelle an die „patriotische Pflicht“ der Förster, Betonung der </a:t>
            </a:r>
            <a:r>
              <a:rPr lang="de-DE" sz="2400" dirty="0" err="1" smtClean="0"/>
              <a:t>volkswirt</a:t>
            </a:r>
            <a:r>
              <a:rPr lang="de-DE" sz="2400" dirty="0" smtClean="0"/>
              <a:t>. Bedeutung des Holzes, keine staatlichen Eingriffe in den Forstsektor, die die Holznutzung betrafen. Kein Erlass des Jahres 1914 bezog sich direkt auf den Holzeinschlag. Förster publizierten viele „kriegswissenschaftliche Arbeiten“.</a:t>
            </a:r>
          </a:p>
          <a:p>
            <a:pPr marL="342900" lvl="2" indent="-342900" eaLnBrk="1" hangingPunct="1">
              <a:buFontTx/>
              <a:buNone/>
            </a:pPr>
            <a:endParaRPr lang="de-DE" sz="2400" dirty="0" smtClean="0"/>
          </a:p>
          <a:p>
            <a:pPr marL="342900" lvl="2" indent="-342900" eaLnBrk="1" hangingPunct="1">
              <a:buFontTx/>
              <a:buNone/>
            </a:pPr>
            <a:r>
              <a:rPr lang="de-DE" sz="2400" dirty="0" smtClean="0"/>
              <a:t>WK II: Propaganda, NS-Terminologie in Fachliteratur, keine staatlichen Eingriffe in den Forstsektor, die die Holznutzung betrafen.</a:t>
            </a:r>
            <a:endParaRPr lang="de-DE" sz="2400" b="1" dirty="0" smtClean="0"/>
          </a:p>
          <a:p>
            <a:pPr eaLnBrk="1" hangingPunct="1">
              <a:buFontTx/>
              <a:buNone/>
            </a:pPr>
            <a:endParaRPr lang="de-DE" sz="2400" dirty="0" smtClean="0"/>
          </a:p>
          <a:p>
            <a:pPr eaLnBrk="1" hangingPunct="1"/>
            <a:endParaRPr lang="de-DE" sz="24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42875" y="1119830"/>
            <a:ext cx="87868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 smtClean="0">
                <a:solidFill>
                  <a:srgbClr val="002060"/>
                </a:solidFill>
                <a:latin typeface="+mn-lt"/>
              </a:rPr>
              <a:t>Erste Einflüsse</a:t>
            </a:r>
            <a:endParaRPr lang="de-DE" sz="2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3857625" cy="928688"/>
          </a:xfrm>
        </p:spPr>
        <p:txBody>
          <a:bodyPr/>
          <a:lstStyle/>
          <a:p>
            <a:r>
              <a:rPr lang="de-DE" sz="4400" smtClean="0"/>
              <a:t>Phase II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285750" y="2214563"/>
            <a:ext cx="8643938" cy="4643437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Versuche der Nutzungsintensivierung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WK I: Zurückdrängen des Geldverkehrs im Wald, Versuch der Erhöhung der Nebennutzung (Begründung: „Krieg“)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WK II: Nachfragesteigerungen, durch Reserven befriedigt</a:t>
            </a:r>
          </a:p>
          <a:p>
            <a:endParaRPr lang="de-DE" sz="240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4282" y="1214422"/>
            <a:ext cx="857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DE" sz="2800" b="1" kern="0" dirty="0">
                <a:solidFill>
                  <a:srgbClr val="003C68"/>
                </a:solidFill>
                <a:latin typeface="+mj-lt"/>
                <a:ea typeface="+mj-ea"/>
                <a:cs typeface="+mj-cs"/>
              </a:rPr>
              <a:t>Übergang in den forstlichen </a:t>
            </a:r>
            <a:r>
              <a:rPr lang="de-DE" sz="2800" b="1" kern="0" dirty="0" smtClean="0">
                <a:solidFill>
                  <a:srgbClr val="003C68"/>
                </a:solidFill>
                <a:latin typeface="+mj-lt"/>
                <a:ea typeface="+mj-ea"/>
                <a:cs typeface="+mj-cs"/>
              </a:rPr>
              <a:t>Kriegszustand</a:t>
            </a:r>
            <a:endParaRPr lang="de-DE" sz="2800" b="1" kern="0" dirty="0">
              <a:solidFill>
                <a:srgbClr val="003C6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4786346" cy="857256"/>
          </a:xfrm>
        </p:spPr>
        <p:txBody>
          <a:bodyPr/>
          <a:lstStyle/>
          <a:p>
            <a:r>
              <a:rPr lang="de-DE" sz="2800" b="1" dirty="0" smtClean="0"/>
              <a:t>Wirtschaftliche Bedeutung des Waldes</a:t>
            </a:r>
            <a:endParaRPr lang="de-DE" sz="2800" b="1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8687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2457450" cy="785813"/>
          </a:xfrm>
        </p:spPr>
        <p:txBody>
          <a:bodyPr/>
          <a:lstStyle/>
          <a:p>
            <a:r>
              <a:rPr lang="de-DE" sz="4400" smtClean="0"/>
              <a:t>Phase III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42844" y="1857364"/>
            <a:ext cx="9001156" cy="4357688"/>
          </a:xfrm>
        </p:spPr>
        <p:txBody>
          <a:bodyPr/>
          <a:lstStyle/>
          <a:p>
            <a:pPr>
              <a:buFontTx/>
              <a:buNone/>
            </a:pPr>
            <a:endParaRPr lang="de-DE" sz="2800" b="1" dirty="0" smtClean="0"/>
          </a:p>
          <a:p>
            <a:pPr>
              <a:buFontTx/>
              <a:buNone/>
            </a:pPr>
            <a:r>
              <a:rPr lang="de-DE" sz="2800" b="1" dirty="0" smtClean="0"/>
              <a:t>Bedeutung von Holz als Rohstoff steigt dramatisch</a:t>
            </a:r>
            <a:endParaRPr lang="de-DE" sz="2800" dirty="0" smtClean="0"/>
          </a:p>
          <a:p>
            <a:r>
              <a:rPr lang="de-DE" sz="2800" dirty="0" smtClean="0"/>
              <a:t>Nachfragesteigerung, </a:t>
            </a:r>
          </a:p>
          <a:p>
            <a:r>
              <a:rPr lang="de-DE" sz="2800" dirty="0" smtClean="0"/>
              <a:t>verstärkte Abhängigkeit von lokalen Akteuren, </a:t>
            </a:r>
          </a:p>
          <a:p>
            <a:r>
              <a:rPr lang="de-DE" sz="2800" dirty="0" smtClean="0"/>
              <a:t>Arbeitseinsätze der ländlichen Bevölkerung,</a:t>
            </a:r>
          </a:p>
          <a:p>
            <a:r>
              <a:rPr lang="de-DE" sz="2800" dirty="0" smtClean="0"/>
              <a:t>Kriegsgefangene, </a:t>
            </a:r>
          </a:p>
          <a:p>
            <a:r>
              <a:rPr lang="de-DE" sz="2800" dirty="0" smtClean="0"/>
              <a:t>Mechanisierung der Waldarbeit, </a:t>
            </a:r>
          </a:p>
          <a:p>
            <a:r>
              <a:rPr lang="de-DE" sz="2800" dirty="0" smtClean="0"/>
              <a:t>Einrichtung von „Expertengremien“.</a:t>
            </a:r>
          </a:p>
          <a:p>
            <a:pPr>
              <a:buFontTx/>
              <a:buNone/>
            </a:pPr>
            <a:endParaRPr lang="de-DE" sz="280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4282" y="1142984"/>
            <a:ext cx="857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DE" sz="3200" b="1" kern="0" dirty="0">
                <a:solidFill>
                  <a:srgbClr val="003C68"/>
                </a:solidFill>
                <a:latin typeface="+mj-lt"/>
                <a:ea typeface="+mj-ea"/>
                <a:cs typeface="+mj-cs"/>
              </a:rPr>
              <a:t>Verstetigung der </a:t>
            </a:r>
            <a:r>
              <a:rPr lang="de-DE" sz="3200" b="1" kern="0" dirty="0" smtClean="0">
                <a:solidFill>
                  <a:srgbClr val="003C68"/>
                </a:solidFill>
                <a:latin typeface="+mj-lt"/>
                <a:ea typeface="+mj-ea"/>
                <a:cs typeface="+mj-cs"/>
              </a:rPr>
              <a:t>Kriegsforstwirtschaft</a:t>
            </a:r>
            <a:endParaRPr lang="de-DE" sz="3200" b="1" kern="0" dirty="0">
              <a:solidFill>
                <a:srgbClr val="003C6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2814638" cy="857250"/>
          </a:xfrm>
        </p:spPr>
        <p:txBody>
          <a:bodyPr/>
          <a:lstStyle/>
          <a:p>
            <a:r>
              <a:rPr lang="de-DE" sz="4400" smtClean="0"/>
              <a:t>Phase IV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357188" y="2000250"/>
            <a:ext cx="8243887" cy="4214813"/>
          </a:xfrm>
        </p:spPr>
        <p:txBody>
          <a:bodyPr/>
          <a:lstStyle/>
          <a:p>
            <a:pPr>
              <a:buFontTx/>
              <a:buNone/>
            </a:pPr>
            <a:endParaRPr lang="de-DE" sz="2800" b="1" dirty="0" smtClean="0"/>
          </a:p>
          <a:p>
            <a:pPr>
              <a:buFontTx/>
              <a:buNone/>
            </a:pPr>
            <a:r>
              <a:rPr lang="de-DE" sz="2800" dirty="0" smtClean="0"/>
              <a:t>WK I: </a:t>
            </a:r>
          </a:p>
          <a:p>
            <a:r>
              <a:rPr lang="de-DE" sz="2800" dirty="0" smtClean="0"/>
              <a:t>Wilderei, </a:t>
            </a:r>
          </a:p>
          <a:p>
            <a:r>
              <a:rPr lang="de-DE" sz="2800" dirty="0" smtClean="0"/>
              <a:t>Holzdiebstähle, </a:t>
            </a:r>
          </a:p>
          <a:p>
            <a:r>
              <a:rPr lang="de-DE" sz="2800" dirty="0" smtClean="0"/>
              <a:t>Wiederaufforstungen</a:t>
            </a:r>
          </a:p>
          <a:p>
            <a:pPr>
              <a:buFontTx/>
              <a:buNone/>
            </a:pPr>
            <a:endParaRPr lang="de-DE" sz="2800" dirty="0" smtClean="0"/>
          </a:p>
          <a:p>
            <a:pPr>
              <a:buFontTx/>
              <a:buNone/>
            </a:pPr>
            <a:r>
              <a:rPr lang="de-DE" sz="2800" dirty="0" smtClean="0"/>
              <a:t>WK II: zusätzliche Besatzungsproblematik</a:t>
            </a:r>
          </a:p>
          <a:p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4282" y="1357298"/>
            <a:ext cx="857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DE" sz="3200" b="1" kern="0" dirty="0" smtClean="0">
                <a:solidFill>
                  <a:srgbClr val="003C68"/>
                </a:solidFill>
                <a:latin typeface="+mj-lt"/>
                <a:ea typeface="+mj-ea"/>
                <a:cs typeface="+mj-cs"/>
              </a:rPr>
              <a:t>Nachkriegsforstwirtschaft</a:t>
            </a:r>
            <a:endParaRPr lang="de-DE" sz="3200" b="1" kern="0" dirty="0">
              <a:solidFill>
                <a:srgbClr val="003C6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7772400" cy="457200"/>
          </a:xfrm>
        </p:spPr>
        <p:txBody>
          <a:bodyPr/>
          <a:lstStyle/>
          <a:p>
            <a:r>
              <a:rPr lang="de-DE" dirty="0" smtClean="0"/>
              <a:t>Wirtschaftliche Bedeutung des Waldes bis 1914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8582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eck 7"/>
          <p:cNvSpPr/>
          <p:nvPr/>
        </p:nvSpPr>
        <p:spPr>
          <a:xfrm>
            <a:off x="214282" y="5929330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003C68"/>
                </a:solidFill>
                <a:latin typeface="+mn-lt"/>
              </a:rPr>
              <a:t>Anteil der Roheinnahmen aus den bayerischen Staatswaldungen an den Gesamteinnahmen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772400" cy="1000132"/>
          </a:xfrm>
        </p:spPr>
        <p:txBody>
          <a:bodyPr/>
          <a:lstStyle/>
          <a:p>
            <a:r>
              <a:rPr lang="de-DE" dirty="0" smtClean="0"/>
              <a:t>Reineinnahme aus den </a:t>
            </a:r>
            <a:br>
              <a:rPr lang="de-DE" dirty="0" smtClean="0"/>
            </a:br>
            <a:r>
              <a:rPr lang="de-DE" dirty="0" smtClean="0"/>
              <a:t>braunschweigischen Staatsforsten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rgbClr val="002060"/>
            </a:solidFill>
            <a:latin typeface="+mn-lt"/>
            <a:cs typeface="Rod" pitchFamily="49" charset="-79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Bildschirmpräsentation (4:3)</PresentationFormat>
  <Paragraphs>241</Paragraphs>
  <Slides>71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3" baseType="lpstr">
      <vt:lpstr>Standarddesign</vt:lpstr>
      <vt:lpstr>Photo Editor-Foto</vt:lpstr>
      <vt:lpstr> Waldnutzung in Kriegs- und Nachkriegszeiten</vt:lpstr>
      <vt:lpstr>Thema</vt:lpstr>
      <vt:lpstr>Gliederung</vt:lpstr>
      <vt:lpstr>Archive</vt:lpstr>
      <vt:lpstr>Quellen</vt:lpstr>
      <vt:lpstr>Wirtschaftliche Bedeutung des Waldes vor dem Ersten Weltkrieg</vt:lpstr>
      <vt:lpstr>Wirtschaftliche Bedeutung des Waldes</vt:lpstr>
      <vt:lpstr>Wirtschaftliche Bedeutung des Waldes bis 1914</vt:lpstr>
      <vt:lpstr>Reineinnahme aus den  braunschweigischen Staatsforsten</vt:lpstr>
      <vt:lpstr>Holzpreise in Deutschland  vor dem Ersten Weltkrieg</vt:lpstr>
      <vt:lpstr>Beginn des Ersten Weltkriegs</vt:lpstr>
      <vt:lpstr>Anzahl der Waldarbeiter in  braunschweigischen Staatsforsten</vt:lpstr>
      <vt:lpstr>Ab 1915</vt:lpstr>
      <vt:lpstr>Welche forstlichen Nebennutzungen wurden ausgeweitet?</vt:lpstr>
      <vt:lpstr>Folie 15</vt:lpstr>
      <vt:lpstr>Folie 16</vt:lpstr>
      <vt:lpstr>Folie 17</vt:lpstr>
      <vt:lpstr>Folie 18</vt:lpstr>
      <vt:lpstr>Folie 19</vt:lpstr>
      <vt:lpstr>Folie 20</vt:lpstr>
      <vt:lpstr>‚Hamsternde‘ Kinder in Münster</vt:lpstr>
      <vt:lpstr>Roheinnahmen aus Nebennutzungen, Braunschweig </vt:lpstr>
      <vt:lpstr>Streumaterialverkauf der anhalt. Staatsforste</vt:lpstr>
      <vt:lpstr>Indikator der Nachfragesteigerung</vt:lpstr>
      <vt:lpstr>Ab 1916</vt:lpstr>
      <vt:lpstr>Folie 26</vt:lpstr>
      <vt:lpstr>Photo: Max Wipperling, Verlag: Emil Hartmann, Straßburg i.E.</vt:lpstr>
      <vt:lpstr>Feldpostkarte Verlag W. Springer Söhne, Straßburg i.E.</vt:lpstr>
      <vt:lpstr>Verlag A. Hoffmann, Berlin</vt:lpstr>
      <vt:lpstr>Folie 30</vt:lpstr>
      <vt:lpstr>Folie 31</vt:lpstr>
      <vt:lpstr>Folie 32</vt:lpstr>
      <vt:lpstr>Folie 33</vt:lpstr>
      <vt:lpstr>Lore mit Grubenholz, http://www.zeche-hugo.com/mediac/400_0/media/DIR_131519/DIR_144554/07.09.2007~$286$29.JPG </vt:lpstr>
      <vt:lpstr>Folie 35</vt:lpstr>
      <vt:lpstr>fm Holzanfall  pro Jahr in Braunschweig </vt:lpstr>
      <vt:lpstr>Folie 37</vt:lpstr>
      <vt:lpstr>Folie 38</vt:lpstr>
      <vt:lpstr>Bewältigungsversuche</vt:lpstr>
      <vt:lpstr>Ab 1918/19</vt:lpstr>
      <vt:lpstr>Forst- und Holzfrevel in braunschweigischen Staatswäldern 1896 - 1919 </vt:lpstr>
      <vt:lpstr>„Forstfrevel“ – Anzahl der Vergehen in Anhalt</vt:lpstr>
      <vt:lpstr>Folie 43</vt:lpstr>
      <vt:lpstr>Folie 44</vt:lpstr>
      <vt:lpstr>Soldatenfriedhöfe  Entwurf eines ‚Heldenhains‘ nach Willy Lange, 1915</vt:lpstr>
      <vt:lpstr>‚Heldenhain‘ bei Würgau, Franken</vt:lpstr>
      <vt:lpstr>Anlage des Heldenhains in Neumünster</vt:lpstr>
      <vt:lpstr>Heldenhain bei Neumünster, SH</vt:lpstr>
      <vt:lpstr>Zweiter Weltkrieg: Ab 1933</vt:lpstr>
      <vt:lpstr>Hitler-Eichenpflanzung in Alfeld 22.4.1933</vt:lpstr>
      <vt:lpstr>Traubeneiche bei Hameln</vt:lpstr>
      <vt:lpstr>Ab 1936 </vt:lpstr>
      <vt:lpstr>Ab 1939</vt:lpstr>
      <vt:lpstr>Folie 54</vt:lpstr>
      <vt:lpstr>Folie 55</vt:lpstr>
      <vt:lpstr>Folie 56</vt:lpstr>
      <vt:lpstr>Folie 57</vt:lpstr>
      <vt:lpstr>Folie 58</vt:lpstr>
      <vt:lpstr>Ab 1945</vt:lpstr>
      <vt:lpstr>Folie 60</vt:lpstr>
      <vt:lpstr>Ökologische Auswirkungen ? </vt:lpstr>
      <vt:lpstr>Kriegsschäden am Wald</vt:lpstr>
      <vt:lpstr>Bei der Altersklassenverteilung zeigt sich ein deutlicher Überhang in der dritten Altersklasse (41-60 Jahre), der durch Reparationshiebe und die nachfolgenden Wiederaufforstungen zu erklären ist.</vt:lpstr>
      <vt:lpstr>Stadtwald Dahn, Rheinland-Pfalz</vt:lpstr>
      <vt:lpstr>Zeugnisse ehemaliger Harznutzung im 2.Weltkrieg (Staatsforstbetrieb Roding, 2007)</vt:lpstr>
      <vt:lpstr>Fragestellungen</vt:lpstr>
      <vt:lpstr>Vier Phasen der Waldnutzung </vt:lpstr>
      <vt:lpstr>Phase I </vt:lpstr>
      <vt:lpstr>Phase II</vt:lpstr>
      <vt:lpstr>Phase III</vt:lpstr>
      <vt:lpstr>Phase IV</vt:lpstr>
    </vt:vector>
  </TitlesOfParts>
  <Company>Universität Göttingen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prhi6</dc:creator>
  <cp:lastModifiedBy>Axel</cp:lastModifiedBy>
  <cp:revision>123</cp:revision>
  <dcterms:created xsi:type="dcterms:W3CDTF">2005-02-07T14:10:44Z</dcterms:created>
  <dcterms:modified xsi:type="dcterms:W3CDTF">2009-05-20T09:56:38Z</dcterms:modified>
</cp:coreProperties>
</file>